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72" r:id="rId6"/>
    <p:sldId id="260" r:id="rId7"/>
    <p:sldId id="273" r:id="rId8"/>
    <p:sldId id="270" r:id="rId9"/>
    <p:sldId id="271" r:id="rId10"/>
    <p:sldId id="274" r:id="rId11"/>
    <p:sldId id="261" r:id="rId12"/>
    <p:sldId id="262" r:id="rId13"/>
    <p:sldId id="275" r:id="rId14"/>
    <p:sldId id="265" r:id="rId15"/>
    <p:sldId id="267" r:id="rId16"/>
    <p:sldId id="281" r:id="rId17"/>
    <p:sldId id="266" r:id="rId18"/>
    <p:sldId id="268" r:id="rId19"/>
    <p:sldId id="284" r:id="rId20"/>
    <p:sldId id="276" r:id="rId21"/>
    <p:sldId id="277" r:id="rId22"/>
    <p:sldId id="279" r:id="rId23"/>
    <p:sldId id="280" r:id="rId24"/>
    <p:sldId id="283" r:id="rId25"/>
    <p:sldId id="285" r:id="rId26"/>
    <p:sldId id="286" r:id="rId27"/>
    <p:sldId id="26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48"/>
  </p:normalViewPr>
  <p:slideViewPr>
    <p:cSldViewPr snapToGrid="0" snapToObjects="1">
      <p:cViewPr varScale="1">
        <p:scale>
          <a:sx n="113" d="100"/>
          <a:sy n="113" d="100"/>
        </p:scale>
        <p:origin x="5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6/11/18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6/11/18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6/11/18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6/11/18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6D14-DADB-214B-974E-B63B61CC834A}"/>
              </a:ext>
            </a:extLst>
          </p:cNvPr>
          <p:cNvSpPr>
            <a:spLocks noGrp="1"/>
          </p:cNvSpPr>
          <p:nvPr>
            <p:ph type="ctrTitle"/>
          </p:nvPr>
        </p:nvSpPr>
        <p:spPr>
          <a:xfrm>
            <a:off x="1600200" y="1072444"/>
            <a:ext cx="8991600" cy="2960220"/>
          </a:xfrm>
        </p:spPr>
        <p:txBody>
          <a:bodyPr>
            <a:normAutofit fontScale="90000"/>
          </a:bodyPr>
          <a:lstStyle/>
          <a:p>
            <a:r>
              <a:rPr lang="fr-FR" b="1" dirty="0"/>
              <a:t>Projet outils quantitatifs pour la gestion active</a:t>
            </a:r>
            <a:br>
              <a:rPr lang="fr-FR" b="1" dirty="0"/>
            </a:br>
            <a:r>
              <a:rPr lang="fr-FR" b="1" dirty="0"/>
              <a:t> </a:t>
            </a:r>
            <a:br>
              <a:rPr lang="fr-FR" dirty="0"/>
            </a:br>
            <a:r>
              <a:rPr lang="fr-FR" sz="4000" i="1" dirty="0" err="1">
                <a:latin typeface="Arial" panose="020B0604020202020204" pitchFamily="34" charset="0"/>
                <a:cs typeface="Arial" panose="020B0604020202020204" pitchFamily="34" charset="0"/>
              </a:rPr>
              <a:t>Comparing</a:t>
            </a:r>
            <a:r>
              <a:rPr lang="fr-FR" sz="4000" i="1" dirty="0">
                <a:latin typeface="Arial" panose="020B0604020202020204" pitchFamily="34" charset="0"/>
                <a:cs typeface="Arial" panose="020B0604020202020204" pitchFamily="34" charset="0"/>
              </a:rPr>
              <a:t> </a:t>
            </a:r>
            <a:r>
              <a:rPr lang="fr-FR" sz="4000" i="1" dirty="0" err="1">
                <a:latin typeface="Arial" panose="020B0604020202020204" pitchFamily="34" charset="0"/>
                <a:cs typeface="Arial" panose="020B0604020202020204" pitchFamily="34" charset="0"/>
              </a:rPr>
              <a:t>sharpe</a:t>
            </a:r>
            <a:r>
              <a:rPr lang="fr-FR" sz="4000" i="1" dirty="0">
                <a:latin typeface="Arial" panose="020B0604020202020204" pitchFamily="34" charset="0"/>
                <a:cs typeface="Arial" panose="020B0604020202020204" pitchFamily="34" charset="0"/>
              </a:rPr>
              <a:t> ratios: So </a:t>
            </a:r>
            <a:r>
              <a:rPr lang="fr-FR" sz="4000" i="1" dirty="0" err="1">
                <a:latin typeface="Arial" panose="020B0604020202020204" pitchFamily="34" charset="0"/>
                <a:cs typeface="Arial" panose="020B0604020202020204" pitchFamily="34" charset="0"/>
              </a:rPr>
              <a:t>Where</a:t>
            </a:r>
            <a:r>
              <a:rPr lang="fr-FR" sz="4000" i="1" dirty="0">
                <a:latin typeface="Arial" panose="020B0604020202020204" pitchFamily="34" charset="0"/>
                <a:cs typeface="Arial" panose="020B0604020202020204" pitchFamily="34" charset="0"/>
              </a:rPr>
              <a:t> are the p-values ?</a:t>
            </a:r>
            <a:br>
              <a:rPr lang="fr-FR" sz="4000" i="1" dirty="0">
                <a:latin typeface="Arial" panose="020B0604020202020204" pitchFamily="34" charset="0"/>
                <a:cs typeface="Arial" panose="020B0604020202020204" pitchFamily="34" charset="0"/>
              </a:rPr>
            </a:br>
            <a:r>
              <a:rPr lang="fr-FR" sz="1800" i="1" dirty="0">
                <a:latin typeface="Arial" panose="020B0604020202020204" pitchFamily="34" charset="0"/>
                <a:cs typeface="Arial" panose="020B0604020202020204" pitchFamily="34" charset="0"/>
              </a:rPr>
              <a:t>J.D. OPDYKE (2007)</a:t>
            </a:r>
            <a:endParaRPr lang="fr-FR" sz="31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FB0F1E3E-C842-DA4D-85F7-62294870033B}"/>
              </a:ext>
            </a:extLst>
          </p:cNvPr>
          <p:cNvSpPr>
            <a:spLocks noGrp="1"/>
          </p:cNvSpPr>
          <p:nvPr>
            <p:ph type="subTitle" idx="1"/>
          </p:nvPr>
        </p:nvSpPr>
        <p:spPr/>
        <p:txBody>
          <a:bodyPr>
            <a:normAutofit/>
          </a:bodyPr>
          <a:lstStyle/>
          <a:p>
            <a:r>
              <a:rPr lang="fr-FR" dirty="0"/>
              <a:t>Dan BUSBIB - </a:t>
            </a:r>
            <a:r>
              <a:rPr lang="fr-FR" dirty="0" err="1"/>
              <a:t>Maïssane</a:t>
            </a:r>
            <a:r>
              <a:rPr lang="fr-FR" dirty="0"/>
              <a:t> LAKEHL-AYAT -  Léopold MARMIN – Arthur BERNHEIM – Virgile AMATO</a:t>
            </a:r>
          </a:p>
          <a:p>
            <a:endParaRPr lang="fr-FR" dirty="0"/>
          </a:p>
        </p:txBody>
      </p:sp>
      <p:pic>
        <p:nvPicPr>
          <p:cNvPr id="5" name="Picture 4">
            <a:extLst>
              <a:ext uri="{FF2B5EF4-FFF2-40B4-BE49-F238E27FC236}">
                <a16:creationId xmlns:a16="http://schemas.microsoft.com/office/drawing/2014/main" id="{50B38791-4477-074F-AC68-B2B1388A224F}"/>
              </a:ext>
            </a:extLst>
          </p:cNvPr>
          <p:cNvPicPr>
            <a:picLocks noChangeAspect="1"/>
          </p:cNvPicPr>
          <p:nvPr/>
        </p:nvPicPr>
        <p:blipFill>
          <a:blip r:embed="rId2"/>
          <a:stretch>
            <a:fillRect/>
          </a:stretch>
        </p:blipFill>
        <p:spPr>
          <a:xfrm>
            <a:off x="4572000" y="5153377"/>
            <a:ext cx="3048000" cy="660400"/>
          </a:xfrm>
          <a:prstGeom prst="rect">
            <a:avLst/>
          </a:prstGeom>
        </p:spPr>
      </p:pic>
    </p:spTree>
    <p:extLst>
      <p:ext uri="{BB962C8B-B14F-4D97-AF65-F5344CB8AC3E}">
        <p14:creationId xmlns:p14="http://schemas.microsoft.com/office/powerpoint/2010/main" val="1938883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F575F9-7079-BE4F-B055-443964514EA7}"/>
                  </a:ext>
                </a:extLst>
              </p:cNvPr>
              <p:cNvSpPr>
                <a:spLocks noGrp="1"/>
              </p:cNvSpPr>
              <p:nvPr>
                <p:ph idx="1"/>
              </p:nvPr>
            </p:nvSpPr>
            <p:spPr>
              <a:xfrm>
                <a:off x="2231136" y="316089"/>
                <a:ext cx="7729728" cy="6107289"/>
              </a:xfrm>
            </p:spPr>
            <p:txBody>
              <a:bodyPr/>
              <a:lstStyle/>
              <a:p>
                <a:r>
                  <a:rPr lang="fr-FR" dirty="0"/>
                  <a:t>La distribution simulée de </a:t>
                </a:r>
                <a14:m>
                  <m:oMath xmlns:m="http://schemas.openxmlformats.org/officeDocument/2006/math">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𝑑𝑖𝑓𝑓</m:t>
                        </m:r>
                      </m:sub>
                    </m:sSub>
                    <m:r>
                      <a:rPr lang="fr-FR" i="1">
                        <a:latin typeface="Cambria Math" panose="02040503050406030204" pitchFamily="18" charset="0"/>
                      </a:rPr>
                      <m:t> </m:t>
                    </m:r>
                  </m:oMath>
                </a14:m>
                <a:r>
                  <a:rPr lang="fr-FR" dirty="0"/>
                  <a:t>est la suivante.</a:t>
                </a:r>
              </a:p>
              <a:p>
                <a:r>
                  <a:rPr lang="fr-FR" dirty="0"/>
                  <a:t>On utilise une configuration moyenne-variance donnant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oMath>
                </a14:m>
                <a:r>
                  <a:rPr lang="fr-FR" dirty="0"/>
                  <a:t> =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𝑏</m:t>
                        </m:r>
                      </m:sub>
                    </m:sSub>
                    <m:r>
                      <a:rPr lang="fr-FR" b="0" i="1" smtClean="0">
                        <a:latin typeface="Cambria Math" panose="02040503050406030204" pitchFamily="18" charset="0"/>
                      </a:rPr>
                      <m:t>=</m:t>
                    </m:r>
                    <m:r>
                      <a:rPr lang="fr-FR" i="1">
                        <a:latin typeface="Cambria Math" panose="02040503050406030204" pitchFamily="18" charset="0"/>
                      </a:rPr>
                      <m:t> </m:t>
                    </m:r>
                  </m:oMath>
                </a14:m>
                <a:r>
                  <a:rPr lang="fr-FR" dirty="0"/>
                  <a:t>1 (variance unitaire).</a:t>
                </a:r>
              </a:p>
              <a:p>
                <a:r>
                  <a:rPr lang="fr-FR" dirty="0"/>
                  <a:t>On utilise 3 distributions pour les rendements : Normale (1,1) ; Laplace(1,1), et APD (0.7, 1.35), </a:t>
                </a:r>
                <a:r>
                  <a:rPr lang="fr-FR" dirty="0" err="1"/>
                  <a:t>scalé</a:t>
                </a:r>
                <a:r>
                  <a:rPr lang="fr-FR" dirty="0"/>
                  <a:t> et centré en 1.</a:t>
                </a:r>
              </a:p>
              <a:p>
                <a:r>
                  <a:rPr lang="fr-FR" dirty="0"/>
                  <a:t>On peut voir, comme pour la distribution de SR, que l’hypothèse de normalité des rendements (alors qu’ils sont, en réalité, corrélés et non-normaux), a des conséquences assez importantes sur les comparaisons statistiques que l’on pourrait effectuer entre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oMath>
                </a14:m>
                <a:r>
                  <a:rPr lang="fr-FR" dirty="0"/>
                  <a:t> et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𝑏</m:t>
                        </m:r>
                      </m:sub>
                    </m:sSub>
                  </m:oMath>
                </a14:m>
                <a:r>
                  <a:rPr lang="fr-FR" dirty="0"/>
                  <a:t> :</a:t>
                </a:r>
              </a:p>
            </p:txBody>
          </p:sp>
        </mc:Choice>
        <mc:Fallback xmlns="">
          <p:sp>
            <p:nvSpPr>
              <p:cNvPr id="3" name="Content Placeholder 2">
                <a:extLst>
                  <a:ext uri="{FF2B5EF4-FFF2-40B4-BE49-F238E27FC236}">
                    <a16:creationId xmlns:a16="http://schemas.microsoft.com/office/drawing/2014/main" id="{71F575F9-7079-BE4F-B055-443964514EA7}"/>
                  </a:ext>
                </a:extLst>
              </p:cNvPr>
              <p:cNvSpPr>
                <a:spLocks noGrp="1" noRot="1" noChangeAspect="1" noMove="1" noResize="1" noEditPoints="1" noAdjustHandles="1" noChangeArrowheads="1" noChangeShapeType="1" noTextEdit="1"/>
              </p:cNvSpPr>
              <p:nvPr>
                <p:ph idx="1"/>
              </p:nvPr>
            </p:nvSpPr>
            <p:spPr>
              <a:xfrm>
                <a:off x="2231136" y="316089"/>
                <a:ext cx="7729728" cy="6107289"/>
              </a:xfrm>
              <a:blipFill>
                <a:blip r:embed="rId2"/>
                <a:stretch>
                  <a:fillRect l="-493" t="-207" r="-1314"/>
                </a:stretch>
              </a:blipFill>
            </p:spPr>
            <p:txBody>
              <a:bodyPr/>
              <a:lstStyle/>
              <a:p>
                <a:r>
                  <a:rPr lang="fr-FR">
                    <a:noFill/>
                  </a:rPr>
                  <a:t> </a:t>
                </a:r>
              </a:p>
            </p:txBody>
          </p:sp>
        </mc:Fallback>
      </mc:AlternateContent>
      <p:pic>
        <p:nvPicPr>
          <p:cNvPr id="4" name="Picture 3">
            <a:extLst>
              <a:ext uri="{FF2B5EF4-FFF2-40B4-BE49-F238E27FC236}">
                <a16:creationId xmlns:a16="http://schemas.microsoft.com/office/drawing/2014/main" id="{2454B9FB-61BD-E941-B4C1-5AF67AFCA7CD}"/>
              </a:ext>
            </a:extLst>
          </p:cNvPr>
          <p:cNvPicPr>
            <a:picLocks noChangeAspect="1"/>
          </p:cNvPicPr>
          <p:nvPr/>
        </p:nvPicPr>
        <p:blipFill>
          <a:blip r:embed="rId3"/>
          <a:stretch>
            <a:fillRect/>
          </a:stretch>
        </p:blipFill>
        <p:spPr>
          <a:xfrm>
            <a:off x="2935111" y="3299311"/>
            <a:ext cx="6163733" cy="3558689"/>
          </a:xfrm>
          <a:prstGeom prst="rect">
            <a:avLst/>
          </a:prstGeom>
        </p:spPr>
      </p:pic>
    </p:spTree>
    <p:extLst>
      <p:ext uri="{BB962C8B-B14F-4D97-AF65-F5344CB8AC3E}">
        <p14:creationId xmlns:p14="http://schemas.microsoft.com/office/powerpoint/2010/main" val="200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a:t>
            </a:r>
            <a:r>
              <a:rPr lang="en-US" dirty="0" err="1"/>
              <a:t>sIMULATIONS</a:t>
            </a:r>
            <a:r>
              <a:rPr lang="en-US" dirty="0"/>
              <a:t> : Puissance et </a:t>
            </a:r>
            <a:r>
              <a:rPr lang="en-US" dirty="0" err="1"/>
              <a:t>taille</a:t>
            </a:r>
            <a:r>
              <a:rPr lang="en-US" dirty="0"/>
              <a:t> du test</a:t>
            </a:r>
          </a:p>
        </p:txBody>
      </p:sp>
      <p:sp>
        <p:nvSpPr>
          <p:cNvPr id="3" name="Content Placeholder 2"/>
          <p:cNvSpPr>
            <a:spLocks noGrp="1"/>
          </p:cNvSpPr>
          <p:nvPr>
            <p:ph idx="1"/>
          </p:nvPr>
        </p:nvSpPr>
        <p:spPr>
          <a:xfrm>
            <a:off x="2231136" y="2638044"/>
            <a:ext cx="7729728" cy="3982623"/>
          </a:xfrm>
        </p:spPr>
        <p:txBody>
          <a:bodyPr>
            <a:normAutofit/>
          </a:bodyPr>
          <a:lstStyle/>
          <a:p>
            <a:r>
              <a:rPr lang="fr-FR" dirty="0"/>
              <a:t>Afin de tester l’efficience de la distribution présenté en II) et III), l’auteur calcul la puissance et l’erreur alpha empiriques, à l’aide d’une simulation.</a:t>
            </a:r>
          </a:p>
          <a:p>
            <a:r>
              <a:rPr lang="fr-FR" dirty="0"/>
              <a:t>Afin de tester la distribution du SR pour tout types de distribution de rendements, l’auteur souhaite utiliser plusieurs combinaisons de </a:t>
            </a:r>
            <a:r>
              <a:rPr lang="fr-FR" dirty="0" err="1"/>
              <a:t>Skew</a:t>
            </a:r>
            <a:r>
              <a:rPr lang="fr-FR" dirty="0"/>
              <a:t> et de </a:t>
            </a:r>
            <a:r>
              <a:rPr lang="fr-FR" dirty="0" err="1"/>
              <a:t>Kurtosis</a:t>
            </a:r>
            <a:r>
              <a:rPr lang="fr-FR" dirty="0"/>
              <a:t> des rendements simulés.</a:t>
            </a:r>
          </a:p>
          <a:p>
            <a:r>
              <a:rPr lang="fr-FR" dirty="0" err="1"/>
              <a:t>Opdyke</a:t>
            </a:r>
            <a:r>
              <a:rPr lang="fr-FR" dirty="0"/>
              <a:t> choisi d’utiliser une distribution APD (Asymétrique Power Distribution, proposée par </a:t>
            </a:r>
            <a:r>
              <a:rPr lang="fr-FR" dirty="0" err="1"/>
              <a:t>Komunjer</a:t>
            </a:r>
            <a:r>
              <a:rPr lang="fr-FR" dirty="0"/>
              <a:t> en 2006) car il juge cette dernière pertinente par sa flexibilité.</a:t>
            </a:r>
          </a:p>
          <a:p>
            <a:r>
              <a:rPr lang="fr-FR" dirty="0"/>
              <a:t>l’APD prend 2 paramètres en arguments : </a:t>
            </a:r>
            <a:r>
              <a:rPr lang="fr-FR" dirty="0">
                <a:ea typeface="Lucida Grande"/>
                <a:cs typeface="Lucida Grande"/>
              </a:rPr>
              <a:t>α qui contrôle la valeur du </a:t>
            </a:r>
            <a:r>
              <a:rPr lang="fr-FR" dirty="0" err="1">
                <a:ea typeface="Lucida Grande"/>
                <a:cs typeface="Lucida Grande"/>
              </a:rPr>
              <a:t>Skewness</a:t>
            </a:r>
            <a:r>
              <a:rPr lang="fr-FR" dirty="0">
                <a:ea typeface="Lucida Grande"/>
                <a:cs typeface="Lucida Grande"/>
              </a:rPr>
              <a:t>, et </a:t>
            </a:r>
            <a:r>
              <a:rPr lang="fr-FR" dirty="0" err="1">
                <a:ea typeface="Lucida Grande"/>
                <a:cs typeface="Lucida Grande"/>
              </a:rPr>
              <a:t>λ</a:t>
            </a:r>
            <a:r>
              <a:rPr lang="fr-FR" dirty="0">
                <a:ea typeface="Lucida Grande"/>
                <a:cs typeface="Lucida Grande"/>
              </a:rPr>
              <a:t>, qui contrôle le </a:t>
            </a:r>
            <a:r>
              <a:rPr lang="fr-FR" dirty="0" err="1">
                <a:ea typeface="Lucida Grande"/>
                <a:cs typeface="Lucida Grande"/>
              </a:rPr>
              <a:t>Kurtosis</a:t>
            </a:r>
            <a:r>
              <a:rPr lang="fr-FR" dirty="0">
                <a:ea typeface="Lucida Grande"/>
                <a:cs typeface="Lucida Grande"/>
              </a:rPr>
              <a:t>. Elle peut reproduire une multitude de Loi de probabilités usuels, et de combinaison </a:t>
            </a:r>
            <a:r>
              <a:rPr lang="fr-FR" dirty="0" err="1">
                <a:ea typeface="Lucida Grande"/>
                <a:cs typeface="Lucida Grande"/>
              </a:rPr>
              <a:t>Skew</a:t>
            </a:r>
            <a:r>
              <a:rPr lang="fr-FR" dirty="0">
                <a:ea typeface="Lucida Grande"/>
                <a:cs typeface="Lucida Grande"/>
              </a:rPr>
              <a:t>/</a:t>
            </a:r>
            <a:r>
              <a:rPr lang="fr-FR" dirty="0" err="1">
                <a:ea typeface="Lucida Grande"/>
                <a:cs typeface="Lucida Grande"/>
              </a:rPr>
              <a:t>Kurtosis</a:t>
            </a:r>
            <a:r>
              <a:rPr lang="fr-FR" dirty="0">
                <a:ea typeface="Lucida Grande"/>
                <a:cs typeface="Lucida Grande"/>
              </a:rPr>
              <a:t>.</a:t>
            </a:r>
            <a:endParaRPr lang="fr-FR" dirty="0"/>
          </a:p>
        </p:txBody>
      </p:sp>
    </p:spTree>
    <p:extLst>
      <p:ext uri="{BB962C8B-B14F-4D97-AF65-F5344CB8AC3E}">
        <p14:creationId xmlns:p14="http://schemas.microsoft.com/office/powerpoint/2010/main" val="2228314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83643" y="699623"/>
                <a:ext cx="8850489" cy="5637009"/>
              </a:xfrm>
            </p:spPr>
            <p:txBody>
              <a:bodyPr>
                <a:normAutofit lnSpcReduction="10000"/>
              </a:bodyPr>
              <a:lstStyle/>
              <a:p>
                <a:r>
                  <a:rPr lang="fr-FR" dirty="0"/>
                  <a:t>La simulation utiliseras donc toutes les combinaisons entre les valeurs suivantes : </a:t>
                </a:r>
              </a:p>
              <a:p>
                <a:pPr marL="228600" lvl="1" indent="0">
                  <a:buNone/>
                </a:pPr>
                <a:r>
                  <a:rPr lang="fr-FR" dirty="0">
                    <a:ea typeface="Lucida Grande"/>
                    <a:cs typeface="Lucida Grande"/>
                  </a:rPr>
                  <a:t>α (</a:t>
                </a:r>
                <a:r>
                  <a:rPr lang="fr-FR" dirty="0" err="1">
                    <a:ea typeface="Lucida Grande"/>
                    <a:cs typeface="Lucida Grande"/>
                  </a:rPr>
                  <a:t>Skew</a:t>
                </a:r>
                <a:r>
                  <a:rPr lang="fr-FR" dirty="0">
                    <a:ea typeface="Lucida Grande"/>
                    <a:cs typeface="Lucida Grande"/>
                  </a:rPr>
                  <a:t>) </a:t>
                </a:r>
                <a:r>
                  <a:rPr lang="fr-FR" dirty="0">
                    <a:ea typeface="Lucida Grande"/>
                    <a:cs typeface="Lucida Grande"/>
                    <a:sym typeface="Wingdings" pitchFamily="2" charset="2"/>
                  </a:rPr>
                  <a:t> 		0.1	0.3	0.5	0.7	0.9	</a:t>
                </a:r>
              </a:p>
              <a:p>
                <a:pPr marL="228600" lvl="1" indent="0">
                  <a:buNone/>
                </a:pPr>
                <a:r>
                  <a:rPr lang="fr-FR" dirty="0" err="1">
                    <a:ea typeface="Lucida Grande"/>
                    <a:cs typeface="Lucida Grande"/>
                  </a:rPr>
                  <a:t>λ</a:t>
                </a:r>
                <a:r>
                  <a:rPr lang="fr-FR" dirty="0">
                    <a:ea typeface="Lucida Grande"/>
                    <a:cs typeface="Lucida Grande"/>
                  </a:rPr>
                  <a:t> (</a:t>
                </a:r>
                <a:r>
                  <a:rPr lang="fr-FR" dirty="0" err="1">
                    <a:ea typeface="Lucida Grande"/>
                    <a:cs typeface="Lucida Grande"/>
                  </a:rPr>
                  <a:t>Kurto</a:t>
                </a:r>
                <a:r>
                  <a:rPr lang="fr-FR" dirty="0">
                    <a:ea typeface="Lucida Grande"/>
                    <a:cs typeface="Lucida Grande"/>
                  </a:rPr>
                  <a:t>) </a:t>
                </a:r>
                <a:r>
                  <a:rPr lang="fr-FR" dirty="0">
                    <a:ea typeface="Lucida Grande"/>
                    <a:cs typeface="Lucida Grande"/>
                    <a:sym typeface="Wingdings" pitchFamily="2" charset="2"/>
                  </a:rPr>
                  <a:t>		1	1.25	1.5	1.75	2</a:t>
                </a:r>
              </a:p>
              <a:p>
                <a:pPr marL="228600" lvl="1" indent="0">
                  <a:buNone/>
                </a:pPr>
                <a:r>
                  <a:rPr lang="fr-FR" dirty="0" err="1">
                    <a:cs typeface="Lucida Grande"/>
                    <a:sym typeface="Wingdings" pitchFamily="2" charset="2"/>
                  </a:rPr>
                  <a:t>T</a:t>
                </a:r>
                <a:r>
                  <a:rPr lang="fr-FR" dirty="0">
                    <a:cs typeface="Lucida Grande"/>
                    <a:sym typeface="Wingdings" pitchFamily="2" charset="2"/>
                  </a:rPr>
                  <a:t> (</a:t>
                </a:r>
                <a:r>
                  <a:rPr lang="fr-FR" dirty="0" err="1">
                    <a:cs typeface="Lucida Grande"/>
                    <a:sym typeface="Wingdings" pitchFamily="2" charset="2"/>
                  </a:rPr>
                  <a:t>Sample</a:t>
                </a:r>
                <a:r>
                  <a:rPr lang="fr-FR" dirty="0">
                    <a:cs typeface="Lucida Grande"/>
                    <a:sym typeface="Wingdings" pitchFamily="2" charset="2"/>
                  </a:rPr>
                  <a:t> Size) 		15	30	50	100	300</a:t>
                </a:r>
              </a:p>
              <a:p>
                <a:pPr marL="228600" lvl="1" indent="0">
                  <a:buNone/>
                </a:pPr>
                <a14:m>
                  <m:oMath xmlns:m="http://schemas.openxmlformats.org/officeDocument/2006/math">
                    <m:sSub>
                      <m:sSubPr>
                        <m:ctrlPr>
                          <a:rPr lang="fr-FR" i="1" smtClean="0">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𝜌</m:t>
                        </m:r>
                      </m:e>
                      <m:sub>
                        <m:sSub>
                          <m:sSubPr>
                            <m:ctrlPr>
                              <a:rPr lang="fr-FR" i="1" smtClean="0">
                                <a:latin typeface="Cambria Math" panose="02040503050406030204" pitchFamily="18" charset="0"/>
                                <a:ea typeface="Cambria Math" panose="02040503050406030204" pitchFamily="18" charset="0"/>
                                <a:cs typeface="Lucida Grande"/>
                              </a:rPr>
                            </m:ctrlPr>
                          </m:sSubPr>
                          <m:e>
                            <m:r>
                              <a:rPr lang="fr-FR" b="0" i="1" smtClean="0">
                                <a:latin typeface="Cambria Math" panose="02040503050406030204" pitchFamily="18" charset="0"/>
                                <a:ea typeface="Cambria Math" panose="02040503050406030204" pitchFamily="18" charset="0"/>
                                <a:cs typeface="Lucida Grande"/>
                              </a:rPr>
                              <m:t>𝑅</m:t>
                            </m:r>
                          </m:e>
                          <m:sub>
                            <m:r>
                              <a:rPr lang="fr-FR" b="0" i="1" smtClean="0">
                                <a:latin typeface="Cambria Math" panose="02040503050406030204" pitchFamily="18" charset="0"/>
                                <a:ea typeface="Cambria Math" panose="02040503050406030204" pitchFamily="18" charset="0"/>
                                <a:cs typeface="Lucida Grande"/>
                              </a:rPr>
                              <m:t>𝑎</m:t>
                            </m:r>
                          </m:sub>
                        </m:sSub>
                        <m:r>
                          <a:rPr lang="fr-FR" b="0" i="1" smtClean="0">
                            <a:latin typeface="Cambria Math" panose="02040503050406030204" pitchFamily="18" charset="0"/>
                            <a:ea typeface="Cambria Math" panose="02040503050406030204" pitchFamily="18" charset="0"/>
                            <a:cs typeface="Lucida Grande"/>
                          </a:rPr>
                          <m:t>,</m:t>
                        </m:r>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𝑅</m:t>
                            </m:r>
                          </m:e>
                          <m:sub>
                            <m:r>
                              <a:rPr lang="fr-FR" b="0" i="1" smtClean="0">
                                <a:latin typeface="Cambria Math" panose="02040503050406030204" pitchFamily="18" charset="0"/>
                                <a:ea typeface="Cambria Math" panose="02040503050406030204" pitchFamily="18" charset="0"/>
                                <a:cs typeface="Lucida Grande"/>
                              </a:rPr>
                              <m:t>𝑏</m:t>
                            </m:r>
                          </m:sub>
                        </m:sSub>
                      </m:sub>
                    </m:sSub>
                  </m:oMath>
                </a14:m>
                <a:r>
                  <a:rPr lang="fr-FR" dirty="0">
                    <a:ea typeface="Lucida Grande"/>
                    <a:cs typeface="Lucida Grande"/>
                  </a:rPr>
                  <a:t> </a:t>
                </a:r>
                <a:r>
                  <a:rPr lang="fr-FR" dirty="0">
                    <a:ea typeface="Lucida Grande"/>
                    <a:cs typeface="Lucida Grande"/>
                    <a:sym typeface="Wingdings" pitchFamily="2" charset="2"/>
                  </a:rPr>
                  <a:t>		0	0.25	0.5	0.75</a:t>
                </a:r>
              </a:p>
              <a:p>
                <a:pPr marL="228600" lvl="1" indent="0">
                  <a:buNone/>
                </a:pPr>
                <a14:m>
                  <m:oMath xmlns:m="http://schemas.openxmlformats.org/officeDocument/2006/math">
                    <m:sSub>
                      <m:sSubPr>
                        <m:ctrlPr>
                          <a:rPr lang="fr-FR" i="1" smtClean="0">
                            <a:latin typeface="Cambria Math" panose="02040503050406030204" pitchFamily="18" charset="0"/>
                            <a:ea typeface="Cambria Math" panose="02040503050406030204" pitchFamily="18" charset="0"/>
                            <a:cs typeface="Lucida Grande"/>
                          </a:rPr>
                        </m:ctrlPr>
                      </m:sSubPr>
                      <m:e>
                        <m:r>
                          <a:rPr lang="fr-FR" b="0" i="1" smtClean="0">
                            <a:latin typeface="Cambria Math" panose="02040503050406030204" pitchFamily="18" charset="0"/>
                            <a:ea typeface="Cambria Math" panose="02040503050406030204" pitchFamily="18" charset="0"/>
                            <a:cs typeface="Lucida Grande"/>
                          </a:rPr>
                          <m:t>𝑆𝑅</m:t>
                        </m:r>
                      </m:e>
                      <m:sub>
                        <m:r>
                          <a:rPr lang="fr-FR" b="0" i="1" smtClean="0">
                            <a:latin typeface="Cambria Math" panose="02040503050406030204" pitchFamily="18" charset="0"/>
                            <a:ea typeface="Cambria Math" panose="02040503050406030204" pitchFamily="18" charset="0"/>
                            <a:cs typeface="Lucida Grande"/>
                          </a:rPr>
                          <m:t>𝑎</m:t>
                        </m:r>
                        <m:r>
                          <a:rPr lang="fr-FR" i="1" smtClean="0">
                            <a:latin typeface="Cambria Math" panose="02040503050406030204" pitchFamily="18" charset="0"/>
                            <a:ea typeface="Cambria Math" panose="02040503050406030204" pitchFamily="18" charset="0"/>
                            <a:cs typeface="Lucida Grande"/>
                          </a:rPr>
                          <m:t> </m:t>
                        </m:r>
                      </m:sub>
                    </m:sSub>
                  </m:oMath>
                </a14:m>
                <a:r>
                  <a:rPr lang="fr-FR" dirty="0">
                    <a:ea typeface="Lucida Grande"/>
                    <a:cs typeface="Lucida Grande"/>
                    <a:sym typeface="Wingdings" pitchFamily="2" charset="2"/>
                  </a:rPr>
                  <a:t> 			0	0.2	0.5	1	3</a:t>
                </a:r>
              </a:p>
              <a:p>
                <a:pPr marL="228600" lvl="1" indent="0">
                  <a:buNone/>
                </a:pPr>
                <a14:m>
                  <m:oMath xmlns:m="http://schemas.openxmlformats.org/officeDocument/2006/math">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𝑆𝑅</m:t>
                        </m:r>
                      </m:e>
                      <m:sub>
                        <m:r>
                          <a:rPr lang="fr-FR" b="0" i="1" smtClean="0">
                            <a:latin typeface="Cambria Math" panose="02040503050406030204" pitchFamily="18" charset="0"/>
                            <a:ea typeface="Cambria Math" panose="02040503050406030204" pitchFamily="18" charset="0"/>
                            <a:cs typeface="Lucida Grande"/>
                          </a:rPr>
                          <m:t>𝑏</m:t>
                        </m:r>
                        <m:r>
                          <a:rPr lang="fr-FR" i="1">
                            <a:latin typeface="Cambria Math" panose="02040503050406030204" pitchFamily="18" charset="0"/>
                            <a:ea typeface="Cambria Math" panose="02040503050406030204" pitchFamily="18" charset="0"/>
                            <a:cs typeface="Lucida Grande"/>
                          </a:rPr>
                          <m:t> </m:t>
                        </m:r>
                      </m:sub>
                    </m:sSub>
                  </m:oMath>
                </a14:m>
                <a:r>
                  <a:rPr lang="fr-FR" dirty="0">
                    <a:ea typeface="Lucida Grande"/>
                    <a:cs typeface="Lucida Grande"/>
                    <a:sym typeface="Wingdings" pitchFamily="2" charset="2"/>
                  </a:rPr>
                  <a:t> 			[0, 0.1]	[0.2, 0.4]	[0.5, 1]	[1, 1.5]	[3, 3.5]</a:t>
                </a:r>
              </a:p>
              <a:p>
                <a:pPr marL="228600" lvl="1" indent="0">
                  <a:buNone/>
                </a:pPr>
                <a:endParaRPr lang="fr-FR" dirty="0">
                  <a:ea typeface="Lucida Grande"/>
                  <a:cs typeface="Lucida Grande"/>
                  <a:sym typeface="Wingdings" pitchFamily="2" charset="2"/>
                </a:endParaRPr>
              </a:p>
              <a:p>
                <a:pPr lvl="1">
                  <a:buFont typeface="Wingdings" pitchFamily="2" charset="2"/>
                  <a:buChar char="è"/>
                </a:pPr>
                <a:r>
                  <a:rPr lang="fr-FR" dirty="0">
                    <a:ea typeface="Lucida Grande"/>
                    <a:cs typeface="Lucida Grande"/>
                    <a:sym typeface="Wingdings" pitchFamily="2" charset="2"/>
                  </a:rPr>
                  <a:t>Pour chaque combinaison de ces 5 paramètres, nous simulerons 1000 * 2 vecteurs A et B de rendements, de taille </a:t>
                </a:r>
                <a:r>
                  <a:rPr lang="fr-FR" dirty="0" err="1">
                    <a:ea typeface="Lucida Grande"/>
                    <a:cs typeface="Lucida Grande"/>
                    <a:sym typeface="Wingdings" pitchFamily="2" charset="2"/>
                  </a:rPr>
                  <a:t>T</a:t>
                </a:r>
                <a:r>
                  <a:rPr lang="fr-FR" dirty="0">
                    <a:ea typeface="Lucida Grande"/>
                    <a:cs typeface="Lucida Grande"/>
                    <a:sym typeface="Wingdings" pitchFamily="2" charset="2"/>
                  </a:rPr>
                  <a:t>:</a:t>
                </a:r>
              </a:p>
              <a:p>
                <a:pPr marL="228600" lvl="1" indent="0">
                  <a:buNone/>
                </a:pPr>
                <a:r>
                  <a:rPr lang="fr-FR" dirty="0">
                    <a:ea typeface="Lucida Grande"/>
                    <a:cs typeface="Lucida Grande"/>
                    <a:sym typeface="Wingdings" pitchFamily="2" charset="2"/>
                  </a:rPr>
                  <a:t>	o  </a:t>
                </a:r>
                <a14:m>
                  <m:oMath xmlns:m="http://schemas.openxmlformats.org/officeDocument/2006/math">
                    <m:r>
                      <a:rPr lang="fr-FR" i="1">
                        <a:latin typeface="Cambria Math" panose="02040503050406030204" pitchFamily="18" charset="0"/>
                      </a:rPr>
                      <m:t>~</m:t>
                    </m:r>
                    <m:r>
                      <a:rPr lang="fr-FR" b="0" i="1" smtClean="0">
                        <a:latin typeface="Cambria Math" panose="02040503050406030204" pitchFamily="18" charset="0"/>
                      </a:rPr>
                      <m:t>𝐴𝑃𝐷</m:t>
                    </m:r>
                    <m:r>
                      <a:rPr lang="fr-FR" b="0" i="1" smtClean="0">
                        <a:latin typeface="Cambria Math" panose="02040503050406030204" pitchFamily="18" charset="0"/>
                      </a:rPr>
                      <m:t>(</m:t>
                    </m:r>
                    <m:r>
                      <m:rPr>
                        <m:nor/>
                      </m:rPr>
                      <a:rPr lang="fr-FR" dirty="0">
                        <a:ea typeface="Lucida Grande"/>
                        <a:cs typeface="Lucida Grande"/>
                      </a:rPr>
                      <m:t>α</m:t>
                    </m:r>
                    <m:r>
                      <a:rPr lang="fr-FR" b="0" i="1" dirty="0" smtClean="0">
                        <a:latin typeface="Cambria Math" panose="02040503050406030204" pitchFamily="18" charset="0"/>
                        <a:ea typeface="Lucida Grande"/>
                        <a:cs typeface="Lucida Grande"/>
                      </a:rPr>
                      <m:t>,</m:t>
                    </m:r>
                    <m:r>
                      <m:rPr>
                        <m:nor/>
                      </m:rPr>
                      <a:rPr lang="fr-FR" dirty="0">
                        <a:ea typeface="Lucida Grande"/>
                        <a:cs typeface="Lucida Grande"/>
                      </a:rPr>
                      <m:t>λ</m:t>
                    </m:r>
                    <m:r>
                      <a:rPr lang="fr-FR" b="0" i="1" smtClean="0">
                        <a:latin typeface="Cambria Math" panose="02040503050406030204" pitchFamily="18" charset="0"/>
                      </a:rPr>
                      <m:t>)</m:t>
                    </m:r>
                  </m:oMath>
                </a14:m>
                <a:endParaRPr lang="fr-FR" dirty="0">
                  <a:ea typeface="Lucida Grande"/>
                  <a:cs typeface="Lucida Grande"/>
                  <a:sym typeface="Wingdings" pitchFamily="2" charset="2"/>
                </a:endParaRPr>
              </a:p>
              <a:p>
                <a:pPr marL="228600" lvl="1" indent="0">
                  <a:buNone/>
                </a:pPr>
                <a:r>
                  <a:rPr lang="fr-FR" dirty="0">
                    <a:ea typeface="Lucida Grande"/>
                    <a:cs typeface="Lucida Grande"/>
                    <a:sym typeface="Wingdings" pitchFamily="2" charset="2"/>
                  </a:rPr>
                  <a:t>	o De corrélation </a:t>
                </a:r>
                <a14:m>
                  <m:oMath xmlns:m="http://schemas.openxmlformats.org/officeDocument/2006/math">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𝜌</m:t>
                        </m:r>
                      </m:e>
                      <m:sub>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𝑅</m:t>
                            </m:r>
                          </m:e>
                          <m:sub>
                            <m:r>
                              <a:rPr lang="fr-FR" i="1">
                                <a:latin typeface="Cambria Math" panose="02040503050406030204" pitchFamily="18" charset="0"/>
                                <a:ea typeface="Cambria Math" panose="02040503050406030204" pitchFamily="18" charset="0"/>
                                <a:cs typeface="Lucida Grande"/>
                              </a:rPr>
                              <m:t>𝑎</m:t>
                            </m:r>
                          </m:sub>
                        </m:sSub>
                        <m:r>
                          <a:rPr lang="fr-FR" i="1">
                            <a:latin typeface="Cambria Math" panose="02040503050406030204" pitchFamily="18" charset="0"/>
                            <a:ea typeface="Cambria Math" panose="02040503050406030204" pitchFamily="18" charset="0"/>
                            <a:cs typeface="Lucida Grande"/>
                          </a:rPr>
                          <m:t>,</m:t>
                        </m:r>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𝑅</m:t>
                            </m:r>
                          </m:e>
                          <m:sub>
                            <m:r>
                              <a:rPr lang="fr-FR" i="1">
                                <a:latin typeface="Cambria Math" panose="02040503050406030204" pitchFamily="18" charset="0"/>
                                <a:ea typeface="Cambria Math" panose="02040503050406030204" pitchFamily="18" charset="0"/>
                                <a:cs typeface="Lucida Grande"/>
                              </a:rPr>
                              <m:t>𝑏</m:t>
                            </m:r>
                          </m:sub>
                        </m:sSub>
                      </m:sub>
                    </m:sSub>
                  </m:oMath>
                </a14:m>
                <a:r>
                  <a:rPr lang="fr-FR" dirty="0">
                    <a:ea typeface="Lucida Grande"/>
                    <a:cs typeface="Lucida Grande"/>
                    <a:sym typeface="Wingdings" pitchFamily="2" charset="2"/>
                  </a:rPr>
                  <a:t>(</a:t>
                </a:r>
                <a:r>
                  <a:rPr lang="fr-FR" dirty="0"/>
                  <a:t>induite à l’aide des copules gaussiens)</a:t>
                </a:r>
                <a:endParaRPr lang="fr-FR" dirty="0">
                  <a:ea typeface="Lucida Grande"/>
                  <a:cs typeface="Lucida Grande"/>
                  <a:sym typeface="Wingdings" pitchFamily="2" charset="2"/>
                </a:endParaRPr>
              </a:p>
              <a:p>
                <a:pPr marL="228600" lvl="1" indent="0">
                  <a:buNone/>
                </a:pPr>
                <a:r>
                  <a:rPr lang="fr-FR" dirty="0">
                    <a:ea typeface="Lucida Grande"/>
                    <a:cs typeface="Lucida Grande"/>
                    <a:sym typeface="Wingdings" pitchFamily="2" charset="2"/>
                  </a:rPr>
                  <a:t>	o </a:t>
                </a:r>
                <a:r>
                  <a:rPr lang="fr-FR" dirty="0" err="1">
                    <a:ea typeface="Lucida Grande"/>
                    <a:cs typeface="Lucida Grande"/>
                    <a:sym typeface="Wingdings" pitchFamily="2" charset="2"/>
                  </a:rPr>
                  <a:t>Scalé</a:t>
                </a:r>
                <a:r>
                  <a:rPr lang="fr-FR" dirty="0">
                    <a:ea typeface="Lucida Grande"/>
                    <a:cs typeface="Lucida Grande"/>
                    <a:sym typeface="Wingdings" pitchFamily="2" charset="2"/>
                  </a:rPr>
                  <a:t> à l’aides des moments théoriques de l’APD, et centré en </a:t>
                </a:r>
                <a14:m>
                  <m:oMath xmlns:m="http://schemas.openxmlformats.org/officeDocument/2006/math">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𝑆𝑅</m:t>
                        </m:r>
                      </m:e>
                      <m:sub>
                        <m:r>
                          <a:rPr lang="fr-FR" i="1">
                            <a:latin typeface="Cambria Math" panose="02040503050406030204" pitchFamily="18" charset="0"/>
                            <a:ea typeface="Cambria Math" panose="02040503050406030204" pitchFamily="18" charset="0"/>
                            <a:cs typeface="Lucida Grande"/>
                          </a:rPr>
                          <m:t>𝑎</m:t>
                        </m:r>
                        <m:r>
                          <a:rPr lang="fr-FR" i="1">
                            <a:latin typeface="Cambria Math" panose="02040503050406030204" pitchFamily="18" charset="0"/>
                            <a:ea typeface="Cambria Math" panose="02040503050406030204" pitchFamily="18" charset="0"/>
                            <a:cs typeface="Lucida Grande"/>
                          </a:rPr>
                          <m:t> </m:t>
                        </m:r>
                      </m:sub>
                    </m:sSub>
                  </m:oMath>
                </a14:m>
                <a:r>
                  <a:rPr lang="fr-FR" dirty="0">
                    <a:ea typeface="Lucida Grande"/>
                    <a:cs typeface="Lucida Grande"/>
                    <a:sym typeface="Wingdings" pitchFamily="2" charset="2"/>
                  </a:rPr>
                  <a:t>et </a:t>
                </a:r>
                <a14:m>
                  <m:oMath xmlns:m="http://schemas.openxmlformats.org/officeDocument/2006/math">
                    <m:sSub>
                      <m:sSubPr>
                        <m:ctrlPr>
                          <a:rPr lang="fr-FR" i="1">
                            <a:latin typeface="Cambria Math" panose="02040503050406030204" pitchFamily="18" charset="0"/>
                            <a:ea typeface="Cambria Math" panose="02040503050406030204" pitchFamily="18" charset="0"/>
                            <a:cs typeface="Lucida Grande"/>
                          </a:rPr>
                        </m:ctrlPr>
                      </m:sSubPr>
                      <m:e>
                        <m:r>
                          <a:rPr lang="fr-FR" i="1">
                            <a:latin typeface="Cambria Math" panose="02040503050406030204" pitchFamily="18" charset="0"/>
                            <a:ea typeface="Cambria Math" panose="02040503050406030204" pitchFamily="18" charset="0"/>
                            <a:cs typeface="Lucida Grande"/>
                          </a:rPr>
                          <m:t>𝑆𝑅</m:t>
                        </m:r>
                      </m:e>
                      <m:sub>
                        <m:r>
                          <a:rPr lang="fr-FR" b="0" i="1" smtClean="0">
                            <a:latin typeface="Cambria Math" panose="02040503050406030204" pitchFamily="18" charset="0"/>
                            <a:ea typeface="Cambria Math" panose="02040503050406030204" pitchFamily="18" charset="0"/>
                            <a:cs typeface="Lucida Grande"/>
                          </a:rPr>
                          <m:t>𝑏</m:t>
                        </m:r>
                      </m:sub>
                    </m:sSub>
                  </m:oMath>
                </a14:m>
                <a:r>
                  <a:rPr lang="fr-FR" dirty="0">
                    <a:ea typeface="Lucida Grande"/>
                    <a:cs typeface="Lucida Grande"/>
                    <a:sym typeface="Wingdings" pitchFamily="2" charset="2"/>
                  </a:rPr>
                  <a:t>, (respectivement pour le 	vecteur A et B)</a:t>
                </a:r>
              </a:p>
              <a:p>
                <a:pPr marL="228600" lvl="1" indent="0">
                  <a:buNone/>
                </a:pPr>
                <a:r>
                  <a:rPr lang="fr-FR" dirty="0">
                    <a:ea typeface="Lucida Grande"/>
                    <a:cs typeface="Lucida Grande"/>
                    <a:sym typeface="Wingdings" pitchFamily="2" charset="2"/>
                  </a:rPr>
                  <a:t> Nous calculons, pour chaque couples de vecteurs simulés, la p-value, et concluons sur le test </a:t>
                </a:r>
                <a:r>
                  <a:rPr lang="fr-FR" dirty="0"/>
                  <a:t>(Seules les valeurs de </a:t>
                </a:r>
                <a:r>
                  <a:rPr lang="fr-FR" dirty="0" err="1"/>
                  <a:t>SRa</a:t>
                </a:r>
                <a:r>
                  <a:rPr lang="fr-FR" dirty="0"/>
                  <a:t> sont utilisées pour tester l’échantillon simple), afin de calculer la puissance du test, ainsi que l’erreur de type I (</a:t>
                </a:r>
                <a:r>
                  <a:rPr lang="fr-FR" dirty="0">
                    <a:ea typeface="Lucida Grande"/>
                    <a:cs typeface="Lucida Grande"/>
                  </a:rPr>
                  <a:t>α, à ne pas confondre avec celui de l’APD</a:t>
                </a:r>
                <a:r>
                  <a:rPr lang="fr-FR" dirty="0"/>
                  <a:t>)</a:t>
                </a:r>
                <a:endParaRPr lang="fr-FR" dirty="0">
                  <a:ea typeface="Lucida Grande"/>
                  <a:cs typeface="Lucida Grande"/>
                  <a:sym typeface="Wingdings"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83643" y="699623"/>
                <a:ext cx="8850489" cy="5637009"/>
              </a:xfrm>
              <a:blipFill>
                <a:blip r:embed="rId2"/>
                <a:stretch>
                  <a:fillRect l="-287" t="-899"/>
                </a:stretch>
              </a:blipFill>
            </p:spPr>
            <p:txBody>
              <a:bodyPr/>
              <a:lstStyle/>
              <a:p>
                <a:r>
                  <a:rPr lang="fr-FR">
                    <a:noFill/>
                  </a:rPr>
                  <a:t> </a:t>
                </a:r>
              </a:p>
            </p:txBody>
          </p:sp>
        </mc:Fallback>
      </mc:AlternateContent>
    </p:spTree>
    <p:extLst>
      <p:ext uri="{BB962C8B-B14F-4D97-AF65-F5344CB8AC3E}">
        <p14:creationId xmlns:p14="http://schemas.microsoft.com/office/powerpoint/2010/main" val="263704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65EC3E-B5D0-5D4F-9A0C-62EFB820CB3F}"/>
                  </a:ext>
                </a:extLst>
              </p:cNvPr>
              <p:cNvSpPr>
                <a:spLocks noGrp="1"/>
              </p:cNvSpPr>
              <p:nvPr>
                <p:ph idx="1"/>
              </p:nvPr>
            </p:nvSpPr>
            <p:spPr>
              <a:xfrm>
                <a:off x="2032000" y="835378"/>
                <a:ext cx="8252178" cy="5113866"/>
              </a:xfrm>
            </p:spPr>
            <p:txBody>
              <a:bodyPr/>
              <a:lstStyle/>
              <a:p>
                <a:r>
                  <a:rPr lang="fr-FR" dirty="0"/>
                  <a:t>En plus de ces 5*5*5*4*10 = 5000 scénarios, l’auteur teste également la distribution du SR pour ce qu’il estime être la distribution des rendements « dans la réalité », avec </a:t>
                </a:r>
                <a:r>
                  <a:rPr lang="fr-FR" dirty="0">
                    <a:ea typeface="Lucida Grande"/>
                    <a:cs typeface="Lucida Grande"/>
                  </a:rPr>
                  <a:t>α = 0.7, et </a:t>
                </a:r>
                <a:r>
                  <a:rPr lang="fr-FR" dirty="0" err="1">
                    <a:ea typeface="Lucida Grande"/>
                    <a:cs typeface="Lucida Grande"/>
                  </a:rPr>
                  <a:t>λ</a:t>
                </a:r>
                <a:r>
                  <a:rPr lang="fr-FR" dirty="0">
                    <a:ea typeface="Lucida Grande"/>
                    <a:cs typeface="Lucida Grande"/>
                  </a:rPr>
                  <a:t> = 1.35, donnant un </a:t>
                </a:r>
                <a:r>
                  <a:rPr lang="fr-FR" dirty="0" err="1">
                    <a:ea typeface="Lucida Grande"/>
                    <a:cs typeface="Lucida Grande"/>
                  </a:rPr>
                  <a:t>Skew</a:t>
                </a:r>
                <a:r>
                  <a:rPr lang="fr-FR" dirty="0">
                    <a:ea typeface="Lucida Grande"/>
                    <a:cs typeface="Lucida Grande"/>
                  </a:rPr>
                  <a:t> et un </a:t>
                </a:r>
                <a:r>
                  <a:rPr lang="fr-FR" dirty="0" err="1">
                    <a:ea typeface="Lucida Grande"/>
                    <a:cs typeface="Lucida Grande"/>
                  </a:rPr>
                  <a:t>Kurtosis</a:t>
                </a:r>
                <a:r>
                  <a:rPr lang="fr-FR" dirty="0">
                    <a:ea typeface="Lucida Grande"/>
                    <a:cs typeface="Lucida Grande"/>
                  </a:rPr>
                  <a:t> théoriques de, respectivement, -1.88 et 5.19:</a:t>
                </a:r>
              </a:p>
              <a:p>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𝑟𝑒𝑎𝑙</m:t>
                        </m:r>
                        <m:r>
                          <a:rPr lang="fr-FR" b="0" i="1" smtClean="0">
                            <a:latin typeface="Cambria Math" panose="02040503050406030204" pitchFamily="18" charset="0"/>
                          </a:rPr>
                          <m:t> </m:t>
                        </m:r>
                        <m:r>
                          <a:rPr lang="fr-FR" b="0" i="1" smtClean="0">
                            <a:latin typeface="Cambria Math" panose="02040503050406030204" pitchFamily="18" charset="0"/>
                          </a:rPr>
                          <m:t>𝑤𝑜𝑟𝑙𝑑</m:t>
                        </m:r>
                      </m:sub>
                    </m:sSub>
                  </m:oMath>
                </a14:m>
                <a:r>
                  <a:rPr lang="fr-FR" dirty="0"/>
                  <a:t> </a:t>
                </a:r>
                <a14:m>
                  <m:oMath xmlns:m="http://schemas.openxmlformats.org/officeDocument/2006/math">
                    <m:r>
                      <a:rPr lang="fr-FR" i="1">
                        <a:latin typeface="Cambria Math" panose="02040503050406030204" pitchFamily="18" charset="0"/>
                      </a:rPr>
                      <m:t>~</m:t>
                    </m:r>
                  </m:oMath>
                </a14:m>
                <a:r>
                  <a:rPr lang="fr-FR" dirty="0">
                    <a:ea typeface="Lucida Grande"/>
                    <a:cs typeface="Lucida Grande"/>
                  </a:rPr>
                  <a:t> APD(0.7, 1.35)</a:t>
                </a:r>
              </a:p>
              <a:p>
                <a:r>
                  <a:rPr lang="fr-FR" dirty="0">
                    <a:ea typeface="Lucida Grande"/>
                    <a:cs typeface="Lucida Grande"/>
                  </a:rPr>
                  <a:t>Les rendements simulés suivant une telle loi présentent la distribution de probabilités suivante :</a:t>
                </a:r>
              </a:p>
            </p:txBody>
          </p:sp>
        </mc:Choice>
        <mc:Fallback xmlns="">
          <p:sp>
            <p:nvSpPr>
              <p:cNvPr id="3" name="Content Placeholder 2">
                <a:extLst>
                  <a:ext uri="{FF2B5EF4-FFF2-40B4-BE49-F238E27FC236}">
                    <a16:creationId xmlns:a16="http://schemas.microsoft.com/office/drawing/2014/main" id="{7765EC3E-B5D0-5D4F-9A0C-62EFB820CB3F}"/>
                  </a:ext>
                </a:extLst>
              </p:cNvPr>
              <p:cNvSpPr>
                <a:spLocks noGrp="1" noRot="1" noChangeAspect="1" noMove="1" noResize="1" noEditPoints="1" noAdjustHandles="1" noChangeArrowheads="1" noChangeShapeType="1" noTextEdit="1"/>
              </p:cNvSpPr>
              <p:nvPr>
                <p:ph idx="1"/>
              </p:nvPr>
            </p:nvSpPr>
            <p:spPr>
              <a:xfrm>
                <a:off x="2032000" y="835378"/>
                <a:ext cx="8252178" cy="5113866"/>
              </a:xfrm>
              <a:blipFill>
                <a:blip r:embed="rId2"/>
                <a:stretch>
                  <a:fillRect l="-461" t="-496" r="-154"/>
                </a:stretch>
              </a:blipFill>
            </p:spPr>
            <p:txBody>
              <a:bodyPr/>
              <a:lstStyle/>
              <a:p>
                <a:r>
                  <a:rPr lang="fr-FR">
                    <a:noFill/>
                  </a:rPr>
                  <a:t> </a:t>
                </a:r>
              </a:p>
            </p:txBody>
          </p:sp>
        </mc:Fallback>
      </mc:AlternateContent>
      <p:pic>
        <p:nvPicPr>
          <p:cNvPr id="5" name="Picture 4">
            <a:extLst>
              <a:ext uri="{FF2B5EF4-FFF2-40B4-BE49-F238E27FC236}">
                <a16:creationId xmlns:a16="http://schemas.microsoft.com/office/drawing/2014/main" id="{1B3612C4-DD08-6F4E-8D7F-143DD30B29AA}"/>
              </a:ext>
            </a:extLst>
          </p:cNvPr>
          <p:cNvPicPr>
            <a:picLocks noChangeAspect="1"/>
          </p:cNvPicPr>
          <p:nvPr/>
        </p:nvPicPr>
        <p:blipFill>
          <a:blip r:embed="rId3"/>
          <a:stretch>
            <a:fillRect/>
          </a:stretch>
        </p:blipFill>
        <p:spPr>
          <a:xfrm>
            <a:off x="3209572" y="2825524"/>
            <a:ext cx="5065183" cy="4032476"/>
          </a:xfrm>
          <a:prstGeom prst="rect">
            <a:avLst/>
          </a:prstGeom>
        </p:spPr>
      </p:pic>
    </p:spTree>
    <p:extLst>
      <p:ext uri="{BB962C8B-B14F-4D97-AF65-F5344CB8AC3E}">
        <p14:creationId xmlns:p14="http://schemas.microsoft.com/office/powerpoint/2010/main" val="228617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56692"/>
            <a:ext cx="7729728" cy="1188720"/>
          </a:xfrm>
        </p:spPr>
        <p:txBody>
          <a:bodyPr/>
          <a:lstStyle/>
          <a:p>
            <a:r>
              <a:rPr lang="en-US" dirty="0"/>
              <a:t>A) </a:t>
            </a:r>
            <a:r>
              <a:rPr lang="en-US" dirty="0" err="1"/>
              <a:t>Statistique</a:t>
            </a:r>
            <a:r>
              <a:rPr lang="en-US" dirty="0"/>
              <a:t> </a:t>
            </a:r>
            <a:r>
              <a:rPr lang="en-US" dirty="0" err="1"/>
              <a:t>univariée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59467" y="1862668"/>
                <a:ext cx="9064977" cy="4701228"/>
              </a:xfrm>
            </p:spPr>
            <p:txBody>
              <a:bodyPr>
                <a:normAutofit fontScale="92500" lnSpcReduction="20000"/>
              </a:bodyPr>
              <a:lstStyle/>
              <a:p>
                <a:r>
                  <a:rPr lang="fr-FR" u="sng" dirty="0"/>
                  <a:t>Contrôle de l’erreur de type I </a:t>
                </a:r>
                <a:r>
                  <a:rPr lang="fr-FR" dirty="0"/>
                  <a:t>: </a:t>
                </a:r>
              </a:p>
              <a:p>
                <a:pPr marL="0" indent="0">
                  <a:buNone/>
                </a:pPr>
                <a:r>
                  <a:rPr lang="fr-FR" dirty="0"/>
                  <a:t>On cherche </a:t>
                </a:r>
                <a:r>
                  <a:rPr lang="fr-FR" dirty="0" err="1"/>
                  <a:t>içi</a:t>
                </a:r>
                <a:r>
                  <a:rPr lang="fr-FR" dirty="0"/>
                  <a:t> à calculer l’erreur de type I (</a:t>
                </a:r>
                <a:r>
                  <a:rPr lang="fr-FR" dirty="0">
                    <a:ea typeface="Lucida Grande"/>
                    <a:cs typeface="Lucida Grande"/>
                  </a:rPr>
                  <a:t>α), qui est la probabilité de rejeter H0 à tort.</a:t>
                </a:r>
              </a:p>
              <a:p>
                <a:pPr marL="0" indent="0">
                  <a:buNone/>
                </a:pPr>
                <a:r>
                  <a:rPr lang="fr-FR" dirty="0">
                    <a:cs typeface="Lucida Grande"/>
                  </a:rPr>
                  <a:t>On utilise pour cela le test unilatérale : </a:t>
                </a:r>
                <a14:m>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𝐻</m:t>
                            </m:r>
                            <m:r>
                              <a:rPr lang="fr-FR" i="1">
                                <a:latin typeface="Cambria Math" panose="02040503050406030204" pitchFamily="18" charset="0"/>
                              </a:rPr>
                              <m:t>0 :</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i="1">
                                <a:latin typeface="Cambria Math" panose="02040503050406030204" pitchFamily="18" charset="0"/>
                              </a:rPr>
                              <m:t>&lt;</m:t>
                            </m:r>
                            <m:r>
                              <a:rPr lang="fr-FR" i="1">
                                <a:latin typeface="Cambria Math" panose="02040503050406030204" pitchFamily="18" charset="0"/>
                              </a:rPr>
                              <m:t>𝑐</m:t>
                            </m:r>
                          </m:e>
                          <m:e>
                            <m:r>
                              <a:rPr lang="fr-FR" i="1">
                                <a:latin typeface="Cambria Math" panose="02040503050406030204" pitchFamily="18" charset="0"/>
                              </a:rPr>
                              <m:t>𝐻</m:t>
                            </m:r>
                            <m:r>
                              <a:rPr lang="fr-FR" i="1">
                                <a:latin typeface="Cambria Math" panose="02040503050406030204" pitchFamily="18" charset="0"/>
                              </a:rPr>
                              <m:t>1 :</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i="1">
                                <a:latin typeface="Cambria Math" panose="02040503050406030204" pitchFamily="18" charset="0"/>
                              </a:rPr>
                              <m:t>&gt;</m:t>
                            </m:r>
                            <m:r>
                              <a:rPr lang="fr-FR" i="1">
                                <a:latin typeface="Cambria Math" panose="02040503050406030204" pitchFamily="18" charset="0"/>
                              </a:rPr>
                              <m:t>𝑐</m:t>
                            </m:r>
                          </m:e>
                        </m:eqArr>
                      </m:e>
                    </m:d>
                  </m:oMath>
                </a14:m>
                <a:r>
                  <a:rPr lang="fr-FR" dirty="0">
                    <a:cs typeface="Lucida Grande"/>
                  </a:rPr>
                  <a:t> </a:t>
                </a:r>
                <a:r>
                  <a:rPr lang="fr-FR" dirty="0"/>
                  <a:t> </a:t>
                </a:r>
              </a:p>
              <a:p>
                <a:pPr marL="0" indent="0">
                  <a:buNone/>
                </a:pPr>
                <a:r>
                  <a:rPr lang="fr-FR" dirty="0"/>
                  <a:t>Afin de calculer l’erreur de type I, on simule un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𝑆𝑅</m:t>
                        </m:r>
                      </m:e>
                    </m:acc>
                  </m:oMath>
                </a14:m>
                <a:r>
                  <a:rPr lang="fr-FR" dirty="0"/>
                  <a:t> centré en </a:t>
                </a:r>
                <a14:m>
                  <m:oMath xmlns:m="http://schemas.openxmlformats.org/officeDocument/2006/math">
                    <m:r>
                      <a:rPr lang="fr-FR" b="0" i="1" smtClean="0">
                        <a:latin typeface="Cambria Math" panose="02040503050406030204" pitchFamily="18" charset="0"/>
                      </a:rPr>
                      <m:t>𝑐</m:t>
                    </m:r>
                    <m:r>
                      <a:rPr lang="fr-FR" b="0" i="1" smtClean="0">
                        <a:latin typeface="Cambria Math" panose="02040503050406030204" pitchFamily="18" charset="0"/>
                      </a:rPr>
                      <m:t> − </m:t>
                    </m:r>
                    <m:r>
                      <a:rPr lang="fr-FR" b="0" i="1" smtClean="0">
                        <a:latin typeface="Cambria Math" panose="02040503050406030204" pitchFamily="18" charset="0"/>
                        <a:ea typeface="Cambria Math" panose="02040503050406030204" pitchFamily="18" charset="0"/>
                      </a:rPr>
                      <m:t>𝜀</m:t>
                    </m:r>
                  </m:oMath>
                </a14:m>
                <a:r>
                  <a:rPr lang="fr-FR" dirty="0"/>
                  <a:t> : on sait ainsi que H0 est vrai. On effectue nos 1000 simulations, et on définit </a:t>
                </a:r>
                <a14:m>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𝑌</m:t>
                        </m:r>
                      </m:e>
                      <m:sub>
                        <m:r>
                          <a:rPr lang="fr-FR" b="0" i="1" smtClean="0">
                            <a:latin typeface="Cambria Math" panose="02040503050406030204" pitchFamily="18" charset="0"/>
                          </a:rPr>
                          <m:t>𝑗</m:t>
                        </m:r>
                      </m:sub>
                    </m:sSub>
                    <m:r>
                      <a:rPr lang="fr-FR" b="0" i="1" smtClean="0">
                        <a:latin typeface="Cambria Math" panose="02040503050406030204" pitchFamily="18" charset="0"/>
                      </a:rPr>
                      <m:t>=1(</m:t>
                    </m:r>
                    <m:r>
                      <a:rPr lang="fr-FR" b="0" i="1" smtClean="0">
                        <a:latin typeface="Cambria Math" panose="02040503050406030204" pitchFamily="18" charset="0"/>
                      </a:rPr>
                      <m:t>𝑅𝑒𝑗𝑒𝑡</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𝐻</m:t>
                    </m:r>
                    <m:r>
                      <a:rPr lang="fr-FR" b="0" i="1" smtClean="0">
                        <a:latin typeface="Cambria Math" panose="02040503050406030204" pitchFamily="18" charset="0"/>
                      </a:rPr>
                      <m:t>0)</m:t>
                    </m:r>
                  </m:oMath>
                </a14:m>
                <a:r>
                  <a:rPr lang="fr-FR" dirty="0"/>
                  <a:t>, avec </a:t>
                </a:r>
                <a14:m>
                  <m:oMath xmlns:m="http://schemas.openxmlformats.org/officeDocument/2006/math">
                    <m:r>
                      <a:rPr lang="fr-FR" i="1">
                        <a:latin typeface="Cambria Math" panose="02040503050406030204" pitchFamily="18" charset="0"/>
                      </a:rPr>
                      <m:t>1(</m:t>
                    </m:r>
                    <m:r>
                      <a:rPr lang="fr-FR" b="0" i="1" smtClean="0">
                        <a:latin typeface="Cambria Math" panose="02040503050406030204" pitchFamily="18" charset="0"/>
                      </a:rPr>
                      <m:t>𝑥</m:t>
                    </m:r>
                    <m:r>
                      <a:rPr lang="fr-FR" i="1">
                        <a:latin typeface="Cambria Math" panose="02040503050406030204" pitchFamily="18" charset="0"/>
                      </a:rPr>
                      <m:t>)</m:t>
                    </m:r>
                  </m:oMath>
                </a14:m>
                <a:r>
                  <a:rPr lang="fr-FR" dirty="0"/>
                  <a:t> la fonction indicatrice de x.</a:t>
                </a:r>
              </a:p>
              <a:p>
                <a:pPr marL="0" indent="0">
                  <a:buNone/>
                </a:pPr>
                <a:r>
                  <a:rPr lang="fr-FR" dirty="0"/>
                  <a:t>L’erreur de type I alpha estimé est égale à : </a:t>
                </a:r>
                <a14:m>
                  <m:oMath xmlns:m="http://schemas.openxmlformats.org/officeDocument/2006/math">
                    <m:r>
                      <a:rPr lang="fr-FR" i="1">
                        <a:latin typeface="Cambria Math" panose="02040503050406030204" pitchFamily="18" charset="0"/>
                      </a:rPr>
                      <m:t>1(</m:t>
                    </m:r>
                    <m:r>
                      <a:rPr lang="fr-FR" i="1">
                        <a:latin typeface="Cambria Math" panose="02040503050406030204" pitchFamily="18" charset="0"/>
                      </a:rPr>
                      <m:t>𝑅𝑒𝑗𝑒𝑡</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r>
                      <a:rPr lang="fr-FR" i="1">
                        <a:latin typeface="Cambria Math" panose="02040503050406030204" pitchFamily="18" charset="0"/>
                      </a:rPr>
                      <m:t>𝐻</m:t>
                    </m:r>
                    <m:r>
                      <a:rPr lang="fr-FR" i="1">
                        <a:latin typeface="Cambria Math" panose="02040503050406030204" pitchFamily="18" charset="0"/>
                      </a:rPr>
                      <m:t>0)</m:t>
                    </m:r>
                    <m:nary>
                      <m:naryPr>
                        <m:chr m:val="∑"/>
                        <m:ctrlPr>
                          <a:rPr lang="fr-FR" i="1" smtClean="0">
                            <a:latin typeface="Cambria Math" panose="02040503050406030204" pitchFamily="18" charset="0"/>
                          </a:rPr>
                        </m:ctrlPr>
                      </m:naryPr>
                      <m:sub>
                        <m:r>
                          <m:rPr>
                            <m:brk m:alnAt="23"/>
                          </m:rPr>
                          <a:rPr lang="fr-FR" b="0" i="1" smtClean="0">
                            <a:latin typeface="Cambria Math" panose="02040503050406030204" pitchFamily="18" charset="0"/>
                          </a:rPr>
                          <m:t>𝑗</m:t>
                        </m:r>
                        <m:r>
                          <a:rPr lang="fr-FR" b="0" i="1" smtClean="0">
                            <a:latin typeface="Cambria Math" panose="02040503050406030204" pitchFamily="18" charset="0"/>
                          </a:rPr>
                          <m:t>=1</m:t>
                        </m:r>
                      </m:sub>
                      <m:sup>
                        <m:r>
                          <a:rPr lang="fr-FR" b="0" i="1" smtClean="0">
                            <a:latin typeface="Cambria Math" panose="02040503050406030204" pitchFamily="18" charset="0"/>
                          </a:rPr>
                          <m:t>1000</m:t>
                        </m:r>
                      </m:sup>
                      <m:e>
                        <m:r>
                          <a:rPr lang="fr-FR" b="0" i="1" smtClean="0">
                            <a:latin typeface="Cambria Math" panose="02040503050406030204" pitchFamily="18" charset="0"/>
                          </a:rPr>
                          <m:t>𝑌𝑗</m:t>
                        </m:r>
                        <m:r>
                          <a:rPr lang="fr-FR" b="0" i="1" smtClean="0">
                            <a:latin typeface="Cambria Math" panose="02040503050406030204" pitchFamily="18" charset="0"/>
                          </a:rPr>
                          <m:t>/1000</m:t>
                        </m:r>
                      </m:e>
                    </m:nary>
                  </m:oMath>
                </a14:m>
                <a:endParaRPr lang="fr-FR" dirty="0"/>
              </a:p>
              <a:p>
                <a:pPr marL="0" indent="0">
                  <a:buNone/>
                </a:pPr>
                <a:r>
                  <a:rPr lang="fr-FR" dirty="0"/>
                  <a:t>On observe, pour tous les scénarios, une convergence rapide vers le niveau théorique de </a:t>
                </a:r>
                <a:r>
                  <a:rPr lang="fr-FR" dirty="0">
                    <a:ea typeface="Lucida Grande"/>
                    <a:cs typeface="Lucida Grande"/>
                  </a:rPr>
                  <a:t>α (5%).</a:t>
                </a:r>
              </a:p>
              <a:p>
                <a:pPr marL="0" indent="0">
                  <a:buNone/>
                </a:pPr>
                <a:r>
                  <a:rPr lang="fr-FR" dirty="0">
                    <a:cs typeface="Lucida Grande"/>
                  </a:rPr>
                  <a:t>On peut néanmoins noter les points suivants : </a:t>
                </a:r>
              </a:p>
              <a:p>
                <a:pPr marL="0" indent="0">
                  <a:buNone/>
                </a:pPr>
                <a:r>
                  <a:rPr lang="fr-FR" i="1" u="sng" dirty="0"/>
                  <a:t>La taille de SR=c</a:t>
                </a:r>
                <a:r>
                  <a:rPr lang="fr-FR" dirty="0"/>
                  <a:t> </a:t>
                </a:r>
                <a:r>
                  <a:rPr lang="fr-FR" i="1" dirty="0"/>
                  <a:t>: plus c est grand plus la convergence vers </a:t>
                </a:r>
                <a:r>
                  <a:rPr lang="fr-FR" dirty="0">
                    <a:ea typeface="Lucida Grande"/>
                    <a:cs typeface="Lucida Grande"/>
                  </a:rPr>
                  <a:t>α </a:t>
                </a:r>
                <a:r>
                  <a:rPr lang="fr-FR" i="1" dirty="0"/>
                  <a:t>est ralentie</a:t>
                </a:r>
              </a:p>
              <a:p>
                <a:pPr marL="0" indent="0">
                  <a:buNone/>
                </a:pPr>
                <a:r>
                  <a:rPr lang="fr-FR" i="1" u="sng" dirty="0"/>
                  <a:t>Le </a:t>
                </a:r>
                <a:r>
                  <a:rPr lang="fr-FR" i="1" u="sng" dirty="0" err="1"/>
                  <a:t>skewness</a:t>
                </a:r>
                <a:r>
                  <a:rPr lang="fr-FR" i="1" u="sng" dirty="0"/>
                  <a:t> </a:t>
                </a:r>
                <a:r>
                  <a:rPr lang="fr-FR" i="1" dirty="0"/>
                  <a:t>: plus les rendements sont asymétriques (</a:t>
                </a:r>
                <a:r>
                  <a:rPr lang="fr-FR" i="1" dirty="0" err="1"/>
                  <a:t>Skew</a:t>
                </a:r>
                <a:r>
                  <a:rPr lang="fr-FR" i="1" dirty="0"/>
                  <a:t> -) plus la convergence vers </a:t>
                </a:r>
                <a:r>
                  <a:rPr lang="fr-FR" dirty="0">
                    <a:ea typeface="Lucida Grande"/>
                    <a:cs typeface="Lucida Grande"/>
                  </a:rPr>
                  <a:t>α</a:t>
                </a:r>
                <a:r>
                  <a:rPr lang="fr-FR" i="1" dirty="0"/>
                  <a:t> est ralentie</a:t>
                </a:r>
              </a:p>
              <a:p>
                <a:pPr marL="0" indent="0">
                  <a:buNone/>
                </a:pPr>
                <a:r>
                  <a:rPr lang="fr-FR" i="1" u="sng" dirty="0"/>
                  <a:t>Le </a:t>
                </a:r>
                <a:r>
                  <a:rPr lang="fr-FR" i="1" u="sng" dirty="0" err="1"/>
                  <a:t>Kurtosis</a:t>
                </a:r>
                <a:r>
                  <a:rPr lang="fr-FR" i="1" u="sng" dirty="0"/>
                  <a:t> </a:t>
                </a:r>
                <a:r>
                  <a:rPr lang="fr-FR" i="1" dirty="0"/>
                  <a:t>: plus les rendements sont </a:t>
                </a:r>
                <a:r>
                  <a:rPr lang="fr-FR" i="1" dirty="0" err="1"/>
                  <a:t>leptokurtique</a:t>
                </a:r>
                <a:r>
                  <a:rPr lang="fr-FR" i="1" dirty="0"/>
                  <a:t> (</a:t>
                </a:r>
                <a:r>
                  <a:rPr lang="fr-FR" i="1" dirty="0" err="1"/>
                  <a:t>Kurto</a:t>
                </a:r>
                <a:r>
                  <a:rPr lang="fr-FR" i="1" dirty="0"/>
                  <a:t> +), plus convergence vers </a:t>
                </a:r>
                <a:r>
                  <a:rPr lang="fr-FR" dirty="0">
                    <a:ea typeface="Lucida Grande"/>
                    <a:cs typeface="Lucida Grande"/>
                  </a:rPr>
                  <a:t>α est</a:t>
                </a:r>
                <a:r>
                  <a:rPr lang="fr-FR" i="1" dirty="0"/>
                  <a:t> lente</a:t>
                </a:r>
              </a:p>
              <a:p>
                <a:pPr marL="0" indent="0">
                  <a:buNone/>
                </a:pPr>
                <a:r>
                  <a:rPr lang="fr-FR" i="1" dirty="0"/>
                  <a:t>B</a:t>
                </a:r>
                <a:r>
                  <a:rPr lang="fr-FR" i="1" u="sng" dirty="0"/>
                  <a:t>iais et sens du test </a:t>
                </a:r>
                <a:r>
                  <a:rPr lang="fr-FR" i="1" dirty="0"/>
                  <a:t>: pour l’unilatéral la correction du biais converge mieux, pour le test bilatéral c’est l’inverse</a:t>
                </a:r>
                <a:r>
                  <a:rPr lang="fr-F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59467" y="1862668"/>
                <a:ext cx="9064977" cy="4701228"/>
              </a:xfrm>
              <a:blipFill>
                <a:blip r:embed="rId2"/>
                <a:stretch>
                  <a:fillRect l="-420" t="-14555"/>
                </a:stretch>
              </a:blipFill>
            </p:spPr>
            <p:txBody>
              <a:bodyPr/>
              <a:lstStyle/>
              <a:p>
                <a:r>
                  <a:rPr lang="fr-FR">
                    <a:noFill/>
                  </a:rPr>
                  <a:t> </a:t>
                </a:r>
              </a:p>
            </p:txBody>
          </p:sp>
        </mc:Fallback>
      </mc:AlternateContent>
    </p:spTree>
    <p:extLst>
      <p:ext uri="{BB962C8B-B14F-4D97-AF65-F5344CB8AC3E}">
        <p14:creationId xmlns:p14="http://schemas.microsoft.com/office/powerpoint/2010/main" val="3072634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45894" y="414421"/>
                <a:ext cx="7714969" cy="6055895"/>
              </a:xfrm>
            </p:spPr>
            <p:txBody>
              <a:bodyPr>
                <a:normAutofit/>
              </a:bodyPr>
              <a:lstStyle/>
              <a:p>
                <a:pPr>
                  <a:buFont typeface="Arial"/>
                  <a:buChar char="•"/>
                </a:pPr>
                <a:r>
                  <a:rPr lang="fr-FR" u="sng" dirty="0"/>
                  <a:t>Correction du biais : </a:t>
                </a:r>
              </a:p>
              <a:p>
                <a:pPr marL="0" indent="0">
                  <a:buNone/>
                </a:pPr>
                <a:r>
                  <a:rPr lang="fr-FR" dirty="0"/>
                  <a:t>Comme attendu par l’auteur, la correction du biais a un impacte observable mais qui n’est pas très significatif. L’effet le plus significatif concerne encore une fois les valeurs extrêmes. Pour notre distribution de l’APD des valeurs réelles cette correction a un faible impacte. Et lorsque le test est bilatérale cette correction a encore moins d’impacte.</a:t>
                </a:r>
              </a:p>
              <a:p>
                <a:pPr>
                  <a:buFont typeface="Arial"/>
                  <a:buChar char="•"/>
                </a:pPr>
                <a:r>
                  <a:rPr lang="fr-FR" u="sng" dirty="0"/>
                  <a:t>Contrôle de la puissance du test : </a:t>
                </a:r>
              </a:p>
              <a:p>
                <a:pPr marL="0" indent="0">
                  <a:buNone/>
                </a:pPr>
                <a:r>
                  <a:rPr lang="fr-FR" dirty="0"/>
                  <a:t>La puissance du test est égale à </a:t>
                </a:r>
                <a14:m>
                  <m:oMath xmlns:m="http://schemas.openxmlformats.org/officeDocument/2006/math">
                    <m:r>
                      <a:rPr lang="fr-FR" i="1">
                        <a:latin typeface="Cambria Math" panose="02040503050406030204" pitchFamily="18" charset="0"/>
                      </a:rPr>
                      <m:t> </m:t>
                    </m:r>
                    <m:r>
                      <a:rPr lang="fr-FR" b="0" i="1" smtClean="0">
                        <a:latin typeface="Cambria Math" panose="02040503050406030204" pitchFamily="18" charset="0"/>
                      </a:rPr>
                      <m:t>1</m:t>
                    </m:r>
                    <m:r>
                      <a:rPr lang="fr-FR" i="1">
                        <a:latin typeface="Cambria Math" panose="02040503050406030204" pitchFamily="18" charset="0"/>
                      </a:rPr>
                      <m:t>−</m:t>
                    </m:r>
                    <m:r>
                      <a:rPr lang="fr-FR" i="1" smtClean="0">
                        <a:latin typeface="Cambria Math" panose="02040503050406030204" pitchFamily="18" charset="0"/>
                        <a:ea typeface="Cambria Math" panose="02040503050406030204" pitchFamily="18" charset="0"/>
                      </a:rPr>
                      <m:t>𝛽</m:t>
                    </m:r>
                  </m:oMath>
                </a14:m>
                <a:r>
                  <a:rPr lang="fr-FR" dirty="0"/>
                  <a:t>. Afin de calculer l’erreur de type II, </a:t>
                </a:r>
                <a14:m>
                  <m:oMath xmlns:m="http://schemas.openxmlformats.org/officeDocument/2006/math">
                    <m:r>
                      <a:rPr lang="fr-FR" i="1">
                        <a:latin typeface="Cambria Math" panose="02040503050406030204" pitchFamily="18" charset="0"/>
                        <a:ea typeface="Cambria Math" panose="02040503050406030204" pitchFamily="18" charset="0"/>
                      </a:rPr>
                      <m:t>𝛽</m:t>
                    </m:r>
                  </m:oMath>
                </a14:m>
                <a:r>
                  <a:rPr lang="fr-FR" dirty="0"/>
                  <a:t>, on simule un </a:t>
                </a:r>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𝑆𝑅</m:t>
                        </m:r>
                      </m:e>
                    </m:acc>
                  </m:oMath>
                </a14:m>
                <a:r>
                  <a:rPr lang="fr-FR" dirty="0"/>
                  <a:t> centré en </a:t>
                </a:r>
                <a14:m>
                  <m:oMath xmlns:m="http://schemas.openxmlformats.org/officeDocument/2006/math">
                    <m:r>
                      <a:rPr lang="fr-FR" i="1">
                        <a:latin typeface="Cambria Math" panose="02040503050406030204" pitchFamily="18" charset="0"/>
                      </a:rPr>
                      <m:t>𝑐</m:t>
                    </m:r>
                    <m:r>
                      <a:rPr lang="fr-FR" b="0" i="1" smtClean="0">
                        <a:latin typeface="Cambria Math" panose="02040503050406030204" pitchFamily="18" charset="0"/>
                      </a:rPr>
                      <m:t>+</m:t>
                    </m:r>
                    <m:r>
                      <a:rPr lang="fr-FR" i="1">
                        <a:latin typeface="Cambria Math" panose="02040503050406030204" pitchFamily="18" charset="0"/>
                      </a:rPr>
                      <m:t> </m:t>
                    </m:r>
                    <m:r>
                      <a:rPr lang="fr-FR" i="1">
                        <a:latin typeface="Cambria Math" panose="02040503050406030204" pitchFamily="18" charset="0"/>
                        <a:ea typeface="Cambria Math" panose="02040503050406030204" pitchFamily="18" charset="0"/>
                      </a:rPr>
                      <m:t>𝜀</m:t>
                    </m:r>
                  </m:oMath>
                </a14:m>
                <a:r>
                  <a:rPr lang="fr-FR" dirty="0"/>
                  <a:t> : on sait ainsi que H0 est faux. On effectue nos 1000 simulations, et on définit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𝑌</m:t>
                        </m:r>
                      </m:e>
                      <m:sub>
                        <m:r>
                          <a:rPr lang="fr-FR" i="1">
                            <a:latin typeface="Cambria Math" panose="02040503050406030204" pitchFamily="18" charset="0"/>
                          </a:rPr>
                          <m:t>𝑗</m:t>
                        </m:r>
                      </m:sub>
                    </m:sSub>
                    <m:r>
                      <a:rPr lang="fr-FR" i="1">
                        <a:latin typeface="Cambria Math" panose="02040503050406030204" pitchFamily="18" charset="0"/>
                      </a:rPr>
                      <m:t>=1(</m:t>
                    </m:r>
                    <m:r>
                      <a:rPr lang="fr-FR" i="1">
                        <a:latin typeface="Cambria Math" panose="02040503050406030204" pitchFamily="18" charset="0"/>
                      </a:rPr>
                      <m:t>𝑅𝑒𝑗𝑒𝑡</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r>
                      <a:rPr lang="fr-FR" i="1">
                        <a:latin typeface="Cambria Math" panose="02040503050406030204" pitchFamily="18" charset="0"/>
                      </a:rPr>
                      <m:t>𝐻</m:t>
                    </m:r>
                    <m:r>
                      <a:rPr lang="fr-FR" i="1">
                        <a:latin typeface="Cambria Math" panose="02040503050406030204" pitchFamily="18" charset="0"/>
                      </a:rPr>
                      <m:t>0)</m:t>
                    </m:r>
                  </m:oMath>
                </a14:m>
                <a:r>
                  <a:rPr lang="fr-FR" dirty="0"/>
                  <a:t>, avec </a:t>
                </a:r>
                <a14:m>
                  <m:oMath xmlns:m="http://schemas.openxmlformats.org/officeDocument/2006/math">
                    <m:r>
                      <a:rPr lang="fr-FR" i="1">
                        <a:latin typeface="Cambria Math" panose="02040503050406030204" pitchFamily="18" charset="0"/>
                      </a:rPr>
                      <m:t>1(</m:t>
                    </m:r>
                    <m:r>
                      <a:rPr lang="fr-FR" i="1">
                        <a:latin typeface="Cambria Math" panose="02040503050406030204" pitchFamily="18" charset="0"/>
                      </a:rPr>
                      <m:t>𝑥</m:t>
                    </m:r>
                    <m:r>
                      <a:rPr lang="fr-FR" i="1">
                        <a:latin typeface="Cambria Math" panose="02040503050406030204" pitchFamily="18" charset="0"/>
                      </a:rPr>
                      <m:t>)</m:t>
                    </m:r>
                  </m:oMath>
                </a14:m>
                <a:r>
                  <a:rPr lang="fr-FR" dirty="0"/>
                  <a:t> la fonction indicatrice de x.</a:t>
                </a:r>
              </a:p>
              <a:p>
                <a:pPr marL="0" indent="0">
                  <a:buNone/>
                </a:pPr>
                <a:r>
                  <a:rPr lang="fr-FR" dirty="0"/>
                  <a:t>L’erreur de type II (</a:t>
                </a:r>
                <a14:m>
                  <m:oMath xmlns:m="http://schemas.openxmlformats.org/officeDocument/2006/math">
                    <m:r>
                      <a:rPr lang="fr-FR" i="1">
                        <a:latin typeface="Cambria Math" panose="02040503050406030204" pitchFamily="18" charset="0"/>
                        <a:ea typeface="Cambria Math" panose="02040503050406030204" pitchFamily="18" charset="0"/>
                      </a:rPr>
                      <m:t>𝛽</m:t>
                    </m:r>
                    <m:r>
                      <a:rPr lang="fr-FR" b="0" i="1" smtClean="0">
                        <a:latin typeface="Cambria Math" panose="02040503050406030204" pitchFamily="18" charset="0"/>
                        <a:ea typeface="Cambria Math" panose="02040503050406030204" pitchFamily="18" charset="0"/>
                      </a:rPr>
                      <m:t>)</m:t>
                    </m:r>
                  </m:oMath>
                </a14:m>
                <a:r>
                  <a:rPr lang="fr-FR" dirty="0"/>
                  <a:t> estimé est égale à : </a:t>
                </a:r>
                <a14:m>
                  <m:oMath xmlns:m="http://schemas.openxmlformats.org/officeDocument/2006/math">
                    <m:r>
                      <a:rPr lang="fr-FR" i="1">
                        <a:latin typeface="Cambria Math" panose="02040503050406030204" pitchFamily="18" charset="0"/>
                      </a:rPr>
                      <m:t>1(</m:t>
                    </m:r>
                    <m:r>
                      <a:rPr lang="fr-FR" i="1">
                        <a:latin typeface="Cambria Math" panose="02040503050406030204" pitchFamily="18" charset="0"/>
                      </a:rPr>
                      <m:t>𝑅𝑒𝑗𝑒𝑡</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r>
                      <a:rPr lang="fr-FR" i="1">
                        <a:latin typeface="Cambria Math" panose="02040503050406030204" pitchFamily="18" charset="0"/>
                      </a:rPr>
                      <m:t>𝐻</m:t>
                    </m:r>
                    <m:r>
                      <a:rPr lang="fr-FR" i="1">
                        <a:latin typeface="Cambria Math" panose="02040503050406030204" pitchFamily="18" charset="0"/>
                      </a:rPr>
                      <m:t>0)</m:t>
                    </m:r>
                    <m:nary>
                      <m:naryPr>
                        <m:chr m:val="∑"/>
                        <m:ctrlPr>
                          <a:rPr lang="fr-FR" i="1">
                            <a:latin typeface="Cambria Math" panose="02040503050406030204" pitchFamily="18" charset="0"/>
                          </a:rPr>
                        </m:ctrlPr>
                      </m:naryPr>
                      <m:sub>
                        <m:r>
                          <m:rPr>
                            <m:brk m:alnAt="23"/>
                          </m:rPr>
                          <a:rPr lang="fr-FR" i="1">
                            <a:latin typeface="Cambria Math" panose="02040503050406030204" pitchFamily="18" charset="0"/>
                          </a:rPr>
                          <m:t>𝑗</m:t>
                        </m:r>
                        <m:r>
                          <a:rPr lang="fr-FR" i="1">
                            <a:latin typeface="Cambria Math" panose="02040503050406030204" pitchFamily="18" charset="0"/>
                          </a:rPr>
                          <m:t>=1</m:t>
                        </m:r>
                      </m:sub>
                      <m:sup>
                        <m:r>
                          <a:rPr lang="fr-FR" i="1">
                            <a:latin typeface="Cambria Math" panose="02040503050406030204" pitchFamily="18" charset="0"/>
                          </a:rPr>
                          <m:t>1000</m:t>
                        </m:r>
                      </m:sup>
                      <m:e>
                        <m:r>
                          <a:rPr lang="fr-FR" i="1">
                            <a:latin typeface="Cambria Math" panose="02040503050406030204" pitchFamily="18" charset="0"/>
                          </a:rPr>
                          <m:t>𝑌𝑗</m:t>
                        </m:r>
                        <m:r>
                          <a:rPr lang="fr-FR" i="1">
                            <a:latin typeface="Cambria Math" panose="02040503050406030204" pitchFamily="18" charset="0"/>
                          </a:rPr>
                          <m:t>/1000</m:t>
                        </m:r>
                      </m:e>
                    </m:nary>
                  </m:oMath>
                </a14:m>
                <a:endParaRPr lang="fr-FR" u="sng" dirty="0"/>
              </a:p>
              <a:p>
                <a:pPr marL="0" indent="0">
                  <a:buNone/>
                </a:pPr>
                <a:r>
                  <a:rPr lang="fr-FR" dirty="0"/>
                  <a:t>A nouveau pour l’APD proche des valeurs réelles le pouvoir est plutôt faible. Pour toutes les autres combinaisons, pour les test uni et bilatéraux un </a:t>
                </a:r>
                <a:r>
                  <a:rPr lang="fr-FR" dirty="0" err="1"/>
                  <a:t>skweness</a:t>
                </a:r>
                <a:r>
                  <a:rPr lang="fr-FR" dirty="0"/>
                  <a:t> positif à plus de pouvoir qu’une symétrie et encore plus qu’un </a:t>
                </a:r>
                <a:r>
                  <a:rPr lang="fr-FR" dirty="0" err="1"/>
                  <a:t>skewness</a:t>
                </a:r>
                <a:r>
                  <a:rPr lang="fr-FR" dirty="0"/>
                  <a:t> négatif. L’aplatissement améliore un peu le pouvoir, quant à la correction du biais elle n’est encore une fois pas significative. </a:t>
                </a:r>
              </a:p>
              <a:p>
                <a:pPr marL="0" indent="0">
                  <a:buNone/>
                </a:pPr>
                <a:r>
                  <a:rPr lang="fr-FR" dirty="0"/>
                  <a:t>A noté que le test unilatéral a toujours plus de pouvoir que le test bilatéral.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45894" y="414421"/>
                <a:ext cx="7714969" cy="6055895"/>
              </a:xfrm>
              <a:blipFill>
                <a:blip r:embed="rId2"/>
                <a:stretch>
                  <a:fillRect l="-658" t="-419" r="-1151"/>
                </a:stretch>
              </a:blipFill>
            </p:spPr>
            <p:txBody>
              <a:bodyPr/>
              <a:lstStyle/>
              <a:p>
                <a:r>
                  <a:rPr lang="fr-FR">
                    <a:noFill/>
                  </a:rPr>
                  <a:t> </a:t>
                </a:r>
              </a:p>
            </p:txBody>
          </p:sp>
        </mc:Fallback>
      </mc:AlternateContent>
    </p:spTree>
    <p:extLst>
      <p:ext uri="{BB962C8B-B14F-4D97-AF65-F5344CB8AC3E}">
        <p14:creationId xmlns:p14="http://schemas.microsoft.com/office/powerpoint/2010/main" val="408831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842D5-D571-6A45-8E27-409A5BDBD982}"/>
              </a:ext>
            </a:extLst>
          </p:cNvPr>
          <p:cNvSpPr>
            <a:spLocks noGrp="1"/>
          </p:cNvSpPr>
          <p:nvPr>
            <p:ph idx="1"/>
          </p:nvPr>
        </p:nvSpPr>
        <p:spPr>
          <a:xfrm>
            <a:off x="1490133" y="316089"/>
            <a:ext cx="9290756" cy="6039555"/>
          </a:xfrm>
        </p:spPr>
        <p:txBody>
          <a:bodyPr/>
          <a:lstStyle/>
          <a:p>
            <a:r>
              <a:rPr lang="fr-FR" dirty="0"/>
              <a:t>On peut voir ci-dessous l’erreur de type I et la puissance du test, pour les paramètres « du monde réel », en fonction du niveau testé c, et de la taille de l’échantillon </a:t>
            </a:r>
            <a:r>
              <a:rPr lang="fr-FR" dirty="0" err="1"/>
              <a:t>T</a:t>
            </a:r>
            <a:r>
              <a:rPr lang="fr-FR" dirty="0"/>
              <a:t>:</a:t>
            </a:r>
          </a:p>
          <a:p>
            <a:endParaRPr lang="fr-FR" dirty="0"/>
          </a:p>
        </p:txBody>
      </p:sp>
      <p:pic>
        <p:nvPicPr>
          <p:cNvPr id="5" name="Picture 4">
            <a:extLst>
              <a:ext uri="{FF2B5EF4-FFF2-40B4-BE49-F238E27FC236}">
                <a16:creationId xmlns:a16="http://schemas.microsoft.com/office/drawing/2014/main" id="{8E18B3E2-DE47-DD44-B96A-C2C6F1A1567E}"/>
              </a:ext>
            </a:extLst>
          </p:cNvPr>
          <p:cNvPicPr>
            <a:picLocks noChangeAspect="1"/>
          </p:cNvPicPr>
          <p:nvPr/>
        </p:nvPicPr>
        <p:blipFill>
          <a:blip r:embed="rId2"/>
          <a:stretch>
            <a:fillRect/>
          </a:stretch>
        </p:blipFill>
        <p:spPr>
          <a:xfrm>
            <a:off x="766940" y="1027289"/>
            <a:ext cx="4493682" cy="3081867"/>
          </a:xfrm>
          <a:prstGeom prst="rect">
            <a:avLst/>
          </a:prstGeom>
        </p:spPr>
      </p:pic>
      <p:pic>
        <p:nvPicPr>
          <p:cNvPr id="7" name="Picture 6">
            <a:extLst>
              <a:ext uri="{FF2B5EF4-FFF2-40B4-BE49-F238E27FC236}">
                <a16:creationId xmlns:a16="http://schemas.microsoft.com/office/drawing/2014/main" id="{FCE6F892-B2B5-9248-8C23-7F7D64C94AE4}"/>
              </a:ext>
            </a:extLst>
          </p:cNvPr>
          <p:cNvPicPr>
            <a:picLocks noChangeAspect="1"/>
          </p:cNvPicPr>
          <p:nvPr/>
        </p:nvPicPr>
        <p:blipFill>
          <a:blip r:embed="rId3"/>
          <a:stretch>
            <a:fillRect/>
          </a:stretch>
        </p:blipFill>
        <p:spPr>
          <a:xfrm>
            <a:off x="6401411" y="1066195"/>
            <a:ext cx="4094387" cy="3042961"/>
          </a:xfrm>
          <a:prstGeom prst="rect">
            <a:avLst/>
          </a:prstGeom>
        </p:spPr>
      </p:pic>
      <p:pic>
        <p:nvPicPr>
          <p:cNvPr id="9" name="Picture 8">
            <a:extLst>
              <a:ext uri="{FF2B5EF4-FFF2-40B4-BE49-F238E27FC236}">
                <a16:creationId xmlns:a16="http://schemas.microsoft.com/office/drawing/2014/main" id="{9A35F789-719D-BD48-BC59-51D62A35DC7E}"/>
              </a:ext>
            </a:extLst>
          </p:cNvPr>
          <p:cNvPicPr>
            <a:picLocks noChangeAspect="1"/>
          </p:cNvPicPr>
          <p:nvPr/>
        </p:nvPicPr>
        <p:blipFill>
          <a:blip r:embed="rId4"/>
          <a:stretch>
            <a:fillRect/>
          </a:stretch>
        </p:blipFill>
        <p:spPr>
          <a:xfrm>
            <a:off x="6297035" y="3986390"/>
            <a:ext cx="4198763" cy="2910416"/>
          </a:xfrm>
          <a:prstGeom prst="rect">
            <a:avLst/>
          </a:prstGeom>
        </p:spPr>
      </p:pic>
      <p:pic>
        <p:nvPicPr>
          <p:cNvPr id="11" name="Picture 10">
            <a:extLst>
              <a:ext uri="{FF2B5EF4-FFF2-40B4-BE49-F238E27FC236}">
                <a16:creationId xmlns:a16="http://schemas.microsoft.com/office/drawing/2014/main" id="{D3C05995-E318-3D4C-A88F-D9BA2F1A69DF}"/>
              </a:ext>
            </a:extLst>
          </p:cNvPr>
          <p:cNvPicPr>
            <a:picLocks noChangeAspect="1"/>
          </p:cNvPicPr>
          <p:nvPr/>
        </p:nvPicPr>
        <p:blipFill>
          <a:blip r:embed="rId5"/>
          <a:stretch>
            <a:fillRect/>
          </a:stretch>
        </p:blipFill>
        <p:spPr>
          <a:xfrm>
            <a:off x="766941" y="3892903"/>
            <a:ext cx="4493681" cy="3019778"/>
          </a:xfrm>
          <a:prstGeom prst="rect">
            <a:avLst/>
          </a:prstGeom>
        </p:spPr>
      </p:pic>
    </p:spTree>
    <p:extLst>
      <p:ext uri="{BB962C8B-B14F-4D97-AF65-F5344CB8AC3E}">
        <p14:creationId xmlns:p14="http://schemas.microsoft.com/office/powerpoint/2010/main" val="1638846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737429"/>
            <a:ext cx="7729728" cy="1188720"/>
          </a:xfrm>
        </p:spPr>
        <p:txBody>
          <a:bodyPr/>
          <a:lstStyle/>
          <a:p>
            <a:r>
              <a:rPr lang="en-US" dirty="0"/>
              <a:t>b) </a:t>
            </a:r>
            <a:r>
              <a:rPr lang="en-US" dirty="0" err="1"/>
              <a:t>Statistique</a:t>
            </a:r>
            <a:r>
              <a:rPr lang="en-US" dirty="0"/>
              <a:t> </a:t>
            </a:r>
            <a:r>
              <a:rPr lang="en-US" dirty="0" err="1"/>
              <a:t>bivariée</a:t>
            </a:r>
            <a:endParaRPr lang="en-US" dirty="0"/>
          </a:p>
        </p:txBody>
      </p:sp>
      <p:sp>
        <p:nvSpPr>
          <p:cNvPr id="3" name="Content Placeholder 2"/>
          <p:cNvSpPr>
            <a:spLocks noGrp="1"/>
          </p:cNvSpPr>
          <p:nvPr>
            <p:ph idx="1"/>
          </p:nvPr>
        </p:nvSpPr>
        <p:spPr>
          <a:xfrm>
            <a:off x="2231136" y="2286001"/>
            <a:ext cx="7729728" cy="4571999"/>
          </a:xfrm>
        </p:spPr>
        <p:txBody>
          <a:bodyPr>
            <a:normAutofit lnSpcReduction="10000"/>
          </a:bodyPr>
          <a:lstStyle/>
          <a:p>
            <a:r>
              <a:rPr lang="fr-FR" u="sng" dirty="0"/>
              <a:t>Contrôle de l’erreur de type I :</a:t>
            </a:r>
          </a:p>
          <a:p>
            <a:pPr marL="0" indent="0">
              <a:buNone/>
            </a:pPr>
            <a:r>
              <a:rPr lang="fr-FR" dirty="0"/>
              <a:t>Tout d’abord pour les niveau de l’APD réels on observe une très bonne convergence pour ce test. </a:t>
            </a:r>
          </a:p>
          <a:p>
            <a:pPr marL="0" indent="0">
              <a:buNone/>
            </a:pPr>
            <a:r>
              <a:rPr lang="fr-FR" dirty="0"/>
              <a:t>C’est seulement pour les petits échantillon et pour des valeur de </a:t>
            </a:r>
            <a:r>
              <a:rPr lang="fr-FR" dirty="0" err="1"/>
              <a:t>SRa</a:t>
            </a:r>
            <a:r>
              <a:rPr lang="fr-FR" dirty="0"/>
              <a:t> = </a:t>
            </a:r>
            <a:r>
              <a:rPr lang="fr-FR" dirty="0" err="1"/>
              <a:t>SRb</a:t>
            </a:r>
            <a:r>
              <a:rPr lang="fr-FR" dirty="0"/>
              <a:t> grande que l’on observe une légère inflation du niveau.</a:t>
            </a:r>
          </a:p>
          <a:p>
            <a:pPr marL="0" indent="0">
              <a:buNone/>
            </a:pPr>
            <a:r>
              <a:rPr lang="fr-FR" dirty="0"/>
              <a:t>Le test bilatéral nous donne le même résultat,  à l’exception une fois encore de valeurs grandes de </a:t>
            </a:r>
            <a:r>
              <a:rPr lang="fr-FR" dirty="0" err="1"/>
              <a:t>SRa</a:t>
            </a:r>
            <a:r>
              <a:rPr lang="fr-FR" dirty="0"/>
              <a:t> = </a:t>
            </a:r>
            <a:r>
              <a:rPr lang="fr-FR" dirty="0" err="1"/>
              <a:t>SRb</a:t>
            </a:r>
            <a:r>
              <a:rPr lang="fr-FR" dirty="0"/>
              <a:t>. </a:t>
            </a:r>
          </a:p>
          <a:p>
            <a:pPr marL="0" indent="0">
              <a:buNone/>
            </a:pPr>
            <a:r>
              <a:rPr lang="fr-FR" dirty="0"/>
              <a:t>Pour les autres combinaisons de </a:t>
            </a:r>
            <a:r>
              <a:rPr lang="fr-FR" dirty="0" err="1"/>
              <a:t>skewness</a:t>
            </a:r>
            <a:r>
              <a:rPr lang="fr-FR" dirty="0"/>
              <a:t> et de </a:t>
            </a:r>
            <a:r>
              <a:rPr lang="fr-FR" dirty="0" err="1"/>
              <a:t>kurtosis</a:t>
            </a:r>
            <a:r>
              <a:rPr lang="fr-FR" dirty="0"/>
              <a:t> le test unilatéral révèle une convergence rapide hormis pour les valeurs extrêmes ( grands </a:t>
            </a:r>
            <a:r>
              <a:rPr lang="fr-FR" dirty="0" err="1"/>
              <a:t>SRa</a:t>
            </a:r>
            <a:r>
              <a:rPr lang="fr-FR" dirty="0"/>
              <a:t> = </a:t>
            </a:r>
            <a:r>
              <a:rPr lang="fr-FR" dirty="0" err="1"/>
              <a:t>SRb</a:t>
            </a:r>
            <a:r>
              <a:rPr lang="fr-FR" dirty="0"/>
              <a:t>, fort </a:t>
            </a:r>
            <a:r>
              <a:rPr lang="fr-FR" dirty="0" err="1"/>
              <a:t>kurtosis</a:t>
            </a:r>
            <a:r>
              <a:rPr lang="fr-FR" dirty="0"/>
              <a:t>, </a:t>
            </a:r>
            <a:r>
              <a:rPr lang="fr-FR" dirty="0" err="1"/>
              <a:t>skweness</a:t>
            </a:r>
            <a:r>
              <a:rPr lang="fr-FR" dirty="0"/>
              <a:t> positif </a:t>
            </a:r>
            <a:r>
              <a:rPr lang="fr-FR" dirty="0" err="1"/>
              <a:t>extême</a:t>
            </a:r>
            <a:r>
              <a:rPr lang="fr-FR" dirty="0"/>
              <a:t>, et corrélation nulle).</a:t>
            </a:r>
          </a:p>
          <a:p>
            <a:pPr marL="0" indent="0">
              <a:buNone/>
            </a:pPr>
            <a:r>
              <a:rPr lang="fr-FR" dirty="0"/>
              <a:t>Et même avec un niveau élevé du </a:t>
            </a:r>
            <a:r>
              <a:rPr lang="fr-FR" dirty="0" err="1"/>
              <a:t>skewness</a:t>
            </a:r>
            <a:r>
              <a:rPr lang="fr-FR" dirty="0"/>
              <a:t>, toute chose égale par ailleurs, la convergence s’améliore avec des corrélations plus réalistes.</a:t>
            </a:r>
          </a:p>
          <a:p>
            <a:pPr marL="0" indent="0">
              <a:buNone/>
            </a:pPr>
            <a:r>
              <a:rPr lang="fr-FR" dirty="0"/>
              <a:t>Pour le test bilatéral, de la même façon on observe un bonne convergence hormis pour de grands </a:t>
            </a:r>
            <a:r>
              <a:rPr lang="fr-FR" dirty="0" err="1"/>
              <a:t>SRa</a:t>
            </a:r>
            <a:r>
              <a:rPr lang="fr-FR" dirty="0"/>
              <a:t> = </a:t>
            </a:r>
            <a:r>
              <a:rPr lang="fr-FR" dirty="0" err="1"/>
              <a:t>SRb</a:t>
            </a:r>
            <a:r>
              <a:rPr lang="fr-FR" dirty="0"/>
              <a:t> (=3,0). </a:t>
            </a:r>
          </a:p>
          <a:p>
            <a:endParaRPr lang="fr-FR" dirty="0"/>
          </a:p>
        </p:txBody>
      </p:sp>
    </p:spTree>
    <p:extLst>
      <p:ext uri="{BB962C8B-B14F-4D97-AF65-F5344CB8AC3E}">
        <p14:creationId xmlns:p14="http://schemas.microsoft.com/office/powerpoint/2010/main" val="307263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7868" y="414421"/>
            <a:ext cx="9313332" cy="6055895"/>
          </a:xfrm>
        </p:spPr>
        <p:txBody>
          <a:bodyPr>
            <a:normAutofit lnSpcReduction="10000"/>
          </a:bodyPr>
          <a:lstStyle/>
          <a:p>
            <a:r>
              <a:rPr lang="fr-FR" u="sng" dirty="0"/>
              <a:t>Correction du biais : </a:t>
            </a:r>
          </a:p>
          <a:p>
            <a:pPr marL="0" indent="0">
              <a:buNone/>
            </a:pPr>
            <a:r>
              <a:rPr lang="fr-FR" dirty="0"/>
              <a:t>Comme il était attendu, la correction du biais a un impacte très faible pour la statistique des échantillons doubles comme pour la statistique de l’échantillon simple, on utilise l’estimateur non corrigé du biais pour calculer la variance.</a:t>
            </a:r>
          </a:p>
          <a:p>
            <a:r>
              <a:rPr lang="fr-FR" u="sng" dirty="0"/>
              <a:t>Contrôle de l’erreur de type II :</a:t>
            </a:r>
          </a:p>
          <a:p>
            <a:pPr marL="0" indent="0">
              <a:buNone/>
            </a:pPr>
            <a:r>
              <a:rPr lang="fr-FR" dirty="0"/>
              <a:t>L’observation la plus importante concerne les échantillons pour lesquelles on a simulé une corrélation très forte, pour ceux-ci la mesure du pouvoir prédictif du modèle augmente drastiquement.</a:t>
            </a:r>
          </a:p>
          <a:p>
            <a:pPr marL="0" indent="0">
              <a:buNone/>
            </a:pPr>
            <a:r>
              <a:rPr lang="fr-FR" dirty="0"/>
              <a:t>Cette observation est importante selon l’auteur pour deux raisons.:</a:t>
            </a:r>
          </a:p>
          <a:p>
            <a:pPr marL="0" indent="0">
              <a:buNone/>
            </a:pPr>
            <a:r>
              <a:rPr lang="fr-FR" dirty="0"/>
              <a:t>	o D’abord la seule étude ayant un résultat similaire est celle de </a:t>
            </a:r>
            <a:r>
              <a:rPr lang="fr-FR" dirty="0" err="1"/>
              <a:t>Jobson</a:t>
            </a:r>
            <a:r>
              <a:rPr lang="fr-FR" dirty="0"/>
              <a:t> et </a:t>
            </a:r>
            <a:r>
              <a:rPr lang="fr-FR" dirty="0" err="1"/>
              <a:t>Korkie</a:t>
            </a:r>
            <a:r>
              <a:rPr lang="fr-FR" dirty="0"/>
              <a:t> (1981). 	Mais cette étude ne concerne que des rendement avec une corrélation de 0,5, or on 	observe que le pouvoir explicatif n’augmente pas linéairement et augmente beaucoup 	plus entre 0,5 et 0,75 qu’entre 0,0 et 0,25.</a:t>
            </a:r>
          </a:p>
          <a:p>
            <a:pPr marL="0" indent="0">
              <a:buNone/>
            </a:pPr>
            <a:r>
              <a:rPr lang="fr-FR" dirty="0"/>
              <a:t>	o Cela nous amène à la deuxième remarque qui est qu’une corrélation de 0,75 ou plus 	concerne </a:t>
            </a:r>
            <a:r>
              <a:rPr lang="fr-FR" b="1" dirty="0"/>
              <a:t>la majorité des fonds entre eux</a:t>
            </a:r>
            <a:r>
              <a:rPr lang="fr-FR" dirty="0"/>
              <a:t>, c’est loin d’être l’exception. En effet il est 	très commun de comparer des fonds issu d’un même panier (une corrélation de 0,9 	d’ailleurs 	n’y est pas rare).  Ainsi ce résultat de l’étude est très important et cet 	estimateur est non seulement simple d’application mais </a:t>
            </a:r>
            <a:r>
              <a:rPr lang="fr-FR" b="1" dirty="0"/>
              <a:t>il a un pouvoir explicatif 	beaucoup plus grand que les précédente étude l’avait démontré</a:t>
            </a:r>
            <a:r>
              <a:rPr lang="fr-FR" dirty="0"/>
              <a:t>. </a:t>
            </a:r>
          </a:p>
        </p:txBody>
      </p:sp>
    </p:spTree>
    <p:extLst>
      <p:ext uri="{BB962C8B-B14F-4D97-AF65-F5344CB8AC3E}">
        <p14:creationId xmlns:p14="http://schemas.microsoft.com/office/powerpoint/2010/main" val="3626453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842D5-D571-6A45-8E27-409A5BDBD982}"/>
              </a:ext>
            </a:extLst>
          </p:cNvPr>
          <p:cNvSpPr>
            <a:spLocks noGrp="1"/>
          </p:cNvSpPr>
          <p:nvPr>
            <p:ph idx="1"/>
          </p:nvPr>
        </p:nvSpPr>
        <p:spPr>
          <a:xfrm>
            <a:off x="1490133" y="225778"/>
            <a:ext cx="9290756" cy="824089"/>
          </a:xfrm>
        </p:spPr>
        <p:txBody>
          <a:bodyPr/>
          <a:lstStyle/>
          <a:p>
            <a:r>
              <a:rPr lang="fr-FR" dirty="0"/>
              <a:t>On peut voir ci-dessous l’erreur de type I et la puissance du test, pour les paramètres « du monde réel », en fonction du niveau testé c, et de la taille de l’échantillon </a:t>
            </a:r>
            <a:r>
              <a:rPr lang="fr-FR" dirty="0" err="1"/>
              <a:t>T</a:t>
            </a:r>
            <a:r>
              <a:rPr lang="fr-FR" dirty="0"/>
              <a:t>:</a:t>
            </a:r>
          </a:p>
          <a:p>
            <a:pPr marL="0" indent="0">
              <a:buNone/>
            </a:pPr>
            <a:endParaRPr lang="fr-FR" dirty="0"/>
          </a:p>
        </p:txBody>
      </p:sp>
      <p:pic>
        <p:nvPicPr>
          <p:cNvPr id="4" name="Picture 3">
            <a:extLst>
              <a:ext uri="{FF2B5EF4-FFF2-40B4-BE49-F238E27FC236}">
                <a16:creationId xmlns:a16="http://schemas.microsoft.com/office/drawing/2014/main" id="{F583C4D5-B92E-A24E-9D7D-EAE979C174A0}"/>
              </a:ext>
            </a:extLst>
          </p:cNvPr>
          <p:cNvPicPr>
            <a:picLocks noChangeAspect="1"/>
          </p:cNvPicPr>
          <p:nvPr/>
        </p:nvPicPr>
        <p:blipFill>
          <a:blip r:embed="rId2"/>
          <a:stretch>
            <a:fillRect/>
          </a:stretch>
        </p:blipFill>
        <p:spPr>
          <a:xfrm>
            <a:off x="165768" y="853966"/>
            <a:ext cx="5429275" cy="3040702"/>
          </a:xfrm>
          <a:prstGeom prst="rect">
            <a:avLst/>
          </a:prstGeom>
        </p:spPr>
      </p:pic>
      <p:pic>
        <p:nvPicPr>
          <p:cNvPr id="6" name="Picture 5">
            <a:extLst>
              <a:ext uri="{FF2B5EF4-FFF2-40B4-BE49-F238E27FC236}">
                <a16:creationId xmlns:a16="http://schemas.microsoft.com/office/drawing/2014/main" id="{F80452E2-96E3-1E42-96EB-C0708A3B9F2E}"/>
              </a:ext>
            </a:extLst>
          </p:cNvPr>
          <p:cNvPicPr>
            <a:picLocks noChangeAspect="1"/>
          </p:cNvPicPr>
          <p:nvPr/>
        </p:nvPicPr>
        <p:blipFill>
          <a:blip r:embed="rId3"/>
          <a:stretch>
            <a:fillRect/>
          </a:stretch>
        </p:blipFill>
        <p:spPr>
          <a:xfrm>
            <a:off x="6023340" y="853966"/>
            <a:ext cx="5185846" cy="3040701"/>
          </a:xfrm>
          <a:prstGeom prst="rect">
            <a:avLst/>
          </a:prstGeom>
        </p:spPr>
      </p:pic>
      <p:pic>
        <p:nvPicPr>
          <p:cNvPr id="8" name="Picture 7">
            <a:extLst>
              <a:ext uri="{FF2B5EF4-FFF2-40B4-BE49-F238E27FC236}">
                <a16:creationId xmlns:a16="http://schemas.microsoft.com/office/drawing/2014/main" id="{D9243B44-E0F2-6C47-8CE0-D99E8E46B2CA}"/>
              </a:ext>
            </a:extLst>
          </p:cNvPr>
          <p:cNvPicPr>
            <a:picLocks noChangeAspect="1"/>
          </p:cNvPicPr>
          <p:nvPr/>
        </p:nvPicPr>
        <p:blipFill>
          <a:blip r:embed="rId4"/>
          <a:stretch>
            <a:fillRect/>
          </a:stretch>
        </p:blipFill>
        <p:spPr>
          <a:xfrm>
            <a:off x="248356" y="3894667"/>
            <a:ext cx="5346687" cy="2963333"/>
          </a:xfrm>
          <a:prstGeom prst="rect">
            <a:avLst/>
          </a:prstGeom>
        </p:spPr>
      </p:pic>
      <p:pic>
        <p:nvPicPr>
          <p:cNvPr id="10" name="Picture 9">
            <a:extLst>
              <a:ext uri="{FF2B5EF4-FFF2-40B4-BE49-F238E27FC236}">
                <a16:creationId xmlns:a16="http://schemas.microsoft.com/office/drawing/2014/main" id="{507F960B-6509-0648-979D-B9641946A519}"/>
              </a:ext>
            </a:extLst>
          </p:cNvPr>
          <p:cNvPicPr>
            <a:picLocks noChangeAspect="1"/>
          </p:cNvPicPr>
          <p:nvPr/>
        </p:nvPicPr>
        <p:blipFill>
          <a:blip r:embed="rId5"/>
          <a:stretch>
            <a:fillRect/>
          </a:stretch>
        </p:blipFill>
        <p:spPr>
          <a:xfrm>
            <a:off x="6023340" y="3894667"/>
            <a:ext cx="5185846" cy="2963333"/>
          </a:xfrm>
          <a:prstGeom prst="rect">
            <a:avLst/>
          </a:prstGeom>
        </p:spPr>
      </p:pic>
    </p:spTree>
    <p:extLst>
      <p:ext uri="{BB962C8B-B14F-4D97-AF65-F5344CB8AC3E}">
        <p14:creationId xmlns:p14="http://schemas.microsoft.com/office/powerpoint/2010/main" val="210271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D14C-6C85-FA40-A3E0-06FB43261588}"/>
              </a:ext>
            </a:extLst>
          </p:cNvPr>
          <p:cNvSpPr>
            <a:spLocks noGrp="1"/>
          </p:cNvSpPr>
          <p:nvPr>
            <p:ph type="title"/>
          </p:nvPr>
        </p:nvSpPr>
        <p:spPr/>
        <p:txBody>
          <a:bodyPr/>
          <a:lstStyle/>
          <a:p>
            <a:r>
              <a:rPr lang="fr-FR" dirty="0"/>
              <a:t>1) Introduction</a:t>
            </a:r>
          </a:p>
        </p:txBody>
      </p:sp>
      <p:sp>
        <p:nvSpPr>
          <p:cNvPr id="3" name="Content Placeholder 2">
            <a:extLst>
              <a:ext uri="{FF2B5EF4-FFF2-40B4-BE49-F238E27FC236}">
                <a16:creationId xmlns:a16="http://schemas.microsoft.com/office/drawing/2014/main" id="{0AD5E44F-2468-4D47-A915-521362A9F0C9}"/>
              </a:ext>
            </a:extLst>
          </p:cNvPr>
          <p:cNvSpPr>
            <a:spLocks noGrp="1"/>
          </p:cNvSpPr>
          <p:nvPr>
            <p:ph idx="1"/>
          </p:nvPr>
        </p:nvSpPr>
        <p:spPr/>
        <p:txBody>
          <a:bodyPr>
            <a:normAutofit fontScale="92500" lnSpcReduction="20000"/>
          </a:bodyPr>
          <a:lstStyle/>
          <a:p>
            <a:r>
              <a:rPr lang="fr-FR" dirty="0"/>
              <a:t>Le Ratio de Sharpe est un indicateur </a:t>
            </a:r>
            <a:r>
              <a:rPr lang="fr-FR" b="1" dirty="0"/>
              <a:t>utilisé de manière abusive</a:t>
            </a:r>
            <a:r>
              <a:rPr lang="fr-FR" dirty="0"/>
              <a:t> dans le milieu de la finance. Celui-ci est présenté tel quel dans nombres de présentations financières, mais il n’est que </a:t>
            </a:r>
            <a:r>
              <a:rPr lang="fr-FR" b="1" dirty="0"/>
              <a:t>rarement accompagné d’un seuil de significativité statistique</a:t>
            </a:r>
            <a:r>
              <a:rPr lang="fr-FR" dirty="0"/>
              <a:t>.</a:t>
            </a:r>
          </a:p>
          <a:p>
            <a:r>
              <a:rPr lang="fr-FR" dirty="0"/>
              <a:t>Quand bien même il l’est, les distributions asymptotiques existantes du Ratio de Sharpe (</a:t>
            </a:r>
            <a:r>
              <a:rPr lang="fr-FR" dirty="0" err="1"/>
              <a:t>Jobson</a:t>
            </a:r>
            <a:r>
              <a:rPr lang="fr-FR" dirty="0"/>
              <a:t> &amp; </a:t>
            </a:r>
            <a:r>
              <a:rPr lang="fr-FR" dirty="0" err="1"/>
              <a:t>Korkie</a:t>
            </a:r>
            <a:r>
              <a:rPr lang="fr-FR" dirty="0"/>
              <a:t> 1981, Mertens 2002, </a:t>
            </a:r>
            <a:r>
              <a:rPr lang="fr-FR" dirty="0" err="1"/>
              <a:t>Christies</a:t>
            </a:r>
            <a:r>
              <a:rPr lang="fr-FR" dirty="0"/>
              <a:t> 2005), </a:t>
            </a:r>
            <a:r>
              <a:rPr lang="fr-FR" b="1" dirty="0"/>
              <a:t>reposent sur l’hypothèse d’une distribution normale des rendements</a:t>
            </a:r>
            <a:r>
              <a:rPr lang="fr-FR" dirty="0"/>
              <a:t>, qui n’est pas réaliste.</a:t>
            </a:r>
          </a:p>
          <a:p>
            <a:r>
              <a:rPr lang="fr-FR" dirty="0"/>
              <a:t>L’auteur se propose ainsi de présenter une distribution asymptotique du Ratio de Sharpe, qui soit </a:t>
            </a:r>
            <a:r>
              <a:rPr lang="fr-FR" b="1" dirty="0"/>
              <a:t>consistante avec des rendements non-normaux</a:t>
            </a:r>
            <a:r>
              <a:rPr lang="fr-FR" dirty="0"/>
              <a:t>, pouvant donc être </a:t>
            </a:r>
            <a:r>
              <a:rPr lang="fr-FR" b="1" dirty="0"/>
              <a:t>corrélés</a:t>
            </a:r>
            <a:r>
              <a:rPr lang="fr-FR" dirty="0"/>
              <a:t> (non-</a:t>
            </a:r>
            <a:r>
              <a:rPr lang="fr-FR" dirty="0" err="1"/>
              <a:t>iid</a:t>
            </a:r>
            <a:r>
              <a:rPr lang="fr-FR" dirty="0"/>
              <a:t>), avoir une </a:t>
            </a:r>
            <a:r>
              <a:rPr lang="fr-FR" b="1" dirty="0"/>
              <a:t>volatilité stochastique</a:t>
            </a:r>
            <a:r>
              <a:rPr lang="fr-FR" dirty="0"/>
              <a:t> (</a:t>
            </a:r>
            <a:r>
              <a:rPr lang="fr-FR" dirty="0" err="1"/>
              <a:t>hétéroscédasticité</a:t>
            </a:r>
            <a:r>
              <a:rPr lang="fr-FR" dirty="0"/>
              <a:t>), ou tout autres comportements découlant de la non-normalité.</a:t>
            </a:r>
          </a:p>
        </p:txBody>
      </p:sp>
    </p:spTree>
    <p:extLst>
      <p:ext uri="{BB962C8B-B14F-4D97-AF65-F5344CB8AC3E}">
        <p14:creationId xmlns:p14="http://schemas.microsoft.com/office/powerpoint/2010/main" val="4043241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AC38-7D62-604C-9A18-9A000E805A00}"/>
              </a:ext>
            </a:extLst>
          </p:cNvPr>
          <p:cNvSpPr>
            <a:spLocks noGrp="1"/>
          </p:cNvSpPr>
          <p:nvPr>
            <p:ph type="title"/>
          </p:nvPr>
        </p:nvSpPr>
        <p:spPr/>
        <p:txBody>
          <a:bodyPr/>
          <a:lstStyle/>
          <a:p>
            <a:r>
              <a:rPr lang="fr-FR" dirty="0"/>
              <a:t>v) tests et Comparaisons de fonds d’investissements</a:t>
            </a:r>
          </a:p>
        </p:txBody>
      </p:sp>
      <p:sp>
        <p:nvSpPr>
          <p:cNvPr id="3" name="Content Placeholder 2">
            <a:extLst>
              <a:ext uri="{FF2B5EF4-FFF2-40B4-BE49-F238E27FC236}">
                <a16:creationId xmlns:a16="http://schemas.microsoft.com/office/drawing/2014/main" id="{5504B993-8894-7346-8CC5-7BE563F1DD01}"/>
              </a:ext>
            </a:extLst>
          </p:cNvPr>
          <p:cNvSpPr>
            <a:spLocks noGrp="1"/>
          </p:cNvSpPr>
          <p:nvPr>
            <p:ph idx="1"/>
          </p:nvPr>
        </p:nvSpPr>
        <p:spPr/>
        <p:txBody>
          <a:bodyPr>
            <a:normAutofit fontScale="92500" lnSpcReduction="20000"/>
          </a:bodyPr>
          <a:lstStyle/>
          <a:p>
            <a:r>
              <a:rPr lang="fr-FR" dirty="0"/>
              <a:t>Le but pratique de cette étude est l’application de cette méthode dans les milliers de comparaisons quotidiennes faites entres les SR de différents actifs financiers, </a:t>
            </a:r>
            <a:r>
              <a:rPr lang="fr-FR" dirty="0" err="1"/>
              <a:t>notamments</a:t>
            </a:r>
            <a:r>
              <a:rPr lang="fr-FR" dirty="0"/>
              <a:t> les fonds d’investissements.</a:t>
            </a:r>
          </a:p>
          <a:p>
            <a:r>
              <a:rPr lang="fr-FR" dirty="0"/>
              <a:t>L’auteur applique donc sa méthodologie de test statistique du SR, sur les 20 plus gros fonds d’</a:t>
            </a:r>
            <a:r>
              <a:rPr lang="fr-FR" dirty="0" err="1"/>
              <a:t>investissemnts</a:t>
            </a:r>
            <a:r>
              <a:rPr lang="fr-FR" dirty="0"/>
              <a:t> (par Actif Net).</a:t>
            </a:r>
          </a:p>
          <a:p>
            <a:r>
              <a:rPr lang="fr-FR" dirty="0"/>
              <a:t>On présente donc un classement des fonds, incluant la probabilité que leurs SR soit effectivement supérieur à 0, ainsi qu’une matrice des p-values par paires de fonds, pour le test H0 : Sa &lt; Sb.</a:t>
            </a:r>
          </a:p>
          <a:p>
            <a:r>
              <a:rPr lang="fr-FR" dirty="0"/>
              <a:t>On a donc sur la diagonale inférieure de la matrice, les p-values de Sa &lt; Sb, et sur la diagonal supérieure de la matrice, les p-values de Sa &gt; Sb.</a:t>
            </a:r>
          </a:p>
          <a:p>
            <a:r>
              <a:rPr lang="fr-FR" dirty="0"/>
              <a:t>On présente également la matrice des corrélations par paires de fonds, en notant qu’une forte corrélation vas très souvent de paire avec une p-value élevée</a:t>
            </a:r>
          </a:p>
        </p:txBody>
      </p:sp>
    </p:spTree>
    <p:extLst>
      <p:ext uri="{BB962C8B-B14F-4D97-AF65-F5344CB8AC3E}">
        <p14:creationId xmlns:p14="http://schemas.microsoft.com/office/powerpoint/2010/main" val="393953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353BE97-065C-CC41-85E3-8B032B70BE09}"/>
              </a:ext>
            </a:extLst>
          </p:cNvPr>
          <p:cNvPicPr>
            <a:picLocks noGrp="1" noChangeAspect="1"/>
          </p:cNvPicPr>
          <p:nvPr>
            <p:ph idx="1"/>
          </p:nvPr>
        </p:nvPicPr>
        <p:blipFill>
          <a:blip r:embed="rId2"/>
          <a:stretch>
            <a:fillRect/>
          </a:stretch>
        </p:blipFill>
        <p:spPr>
          <a:xfrm>
            <a:off x="1293461" y="620360"/>
            <a:ext cx="9566940" cy="3793595"/>
          </a:xfrm>
        </p:spPr>
      </p:pic>
      <p:sp>
        <p:nvSpPr>
          <p:cNvPr id="7" name="TextBox 6">
            <a:extLst>
              <a:ext uri="{FF2B5EF4-FFF2-40B4-BE49-F238E27FC236}">
                <a16:creationId xmlns:a16="http://schemas.microsoft.com/office/drawing/2014/main" id="{438B0B63-2C3E-E84C-A3ED-B65A0E23DF36}"/>
              </a:ext>
            </a:extLst>
          </p:cNvPr>
          <p:cNvSpPr txBox="1"/>
          <p:nvPr/>
        </p:nvSpPr>
        <p:spPr>
          <a:xfrm>
            <a:off x="1293461" y="4741333"/>
            <a:ext cx="9566940" cy="646331"/>
          </a:xfrm>
          <a:prstGeom prst="rect">
            <a:avLst/>
          </a:prstGeom>
          <a:noFill/>
        </p:spPr>
        <p:txBody>
          <a:bodyPr wrap="square" rtlCol="0">
            <a:spAutoFit/>
          </a:bodyPr>
          <a:lstStyle/>
          <a:p>
            <a:r>
              <a:rPr lang="fr-FR" dirty="0"/>
              <a:t>Classement des 20 plus gros Fonds d’Investissement par Actif Net, (Au 06/09/06), rendements hebdomadaires, sur la période 20/08/2003-30/06/2006.</a:t>
            </a:r>
          </a:p>
        </p:txBody>
      </p:sp>
    </p:spTree>
    <p:extLst>
      <p:ext uri="{BB962C8B-B14F-4D97-AF65-F5344CB8AC3E}">
        <p14:creationId xmlns:p14="http://schemas.microsoft.com/office/powerpoint/2010/main" val="905779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8B0B63-2C3E-E84C-A3ED-B65A0E23DF36}"/>
              </a:ext>
            </a:extLst>
          </p:cNvPr>
          <p:cNvSpPr txBox="1"/>
          <p:nvPr/>
        </p:nvSpPr>
        <p:spPr>
          <a:xfrm>
            <a:off x="1293460" y="4504267"/>
            <a:ext cx="9566940" cy="646331"/>
          </a:xfrm>
          <a:prstGeom prst="rect">
            <a:avLst/>
          </a:prstGeom>
          <a:noFill/>
        </p:spPr>
        <p:txBody>
          <a:bodyPr wrap="square" rtlCol="0">
            <a:spAutoFit/>
          </a:bodyPr>
          <a:lstStyle/>
          <a:p>
            <a:r>
              <a:rPr lang="fr-FR" dirty="0"/>
              <a:t>Matrice de corrélation (H0 : </a:t>
            </a:r>
            <a:r>
              <a:rPr lang="fr-FR" dirty="0" err="1"/>
              <a:t>SRa</a:t>
            </a:r>
            <a:r>
              <a:rPr lang="fr-FR" dirty="0"/>
              <a:t> &lt;= </a:t>
            </a:r>
            <a:r>
              <a:rPr lang="fr-FR" dirty="0" err="1"/>
              <a:t>SRb</a:t>
            </a:r>
            <a:r>
              <a:rPr lang="fr-FR" dirty="0"/>
              <a:t>) des 20 plus gros Fonds d’Investissement par Actif Net, (Au 06/09/06), rendements hebdomadaires, sur la période 20/08/2003-30/06/2006.</a:t>
            </a:r>
          </a:p>
        </p:txBody>
      </p:sp>
      <p:pic>
        <p:nvPicPr>
          <p:cNvPr id="11" name="Content Placeholder 10">
            <a:extLst>
              <a:ext uri="{FF2B5EF4-FFF2-40B4-BE49-F238E27FC236}">
                <a16:creationId xmlns:a16="http://schemas.microsoft.com/office/drawing/2014/main" id="{B9E48BDE-71DD-A643-9871-EEB3EF94A392}"/>
              </a:ext>
            </a:extLst>
          </p:cNvPr>
          <p:cNvPicPr>
            <a:picLocks noGrp="1" noChangeAspect="1"/>
          </p:cNvPicPr>
          <p:nvPr>
            <p:ph idx="1"/>
          </p:nvPr>
        </p:nvPicPr>
        <p:blipFill>
          <a:blip r:embed="rId2"/>
          <a:stretch>
            <a:fillRect/>
          </a:stretch>
        </p:blipFill>
        <p:spPr>
          <a:xfrm>
            <a:off x="353258" y="519740"/>
            <a:ext cx="11447343" cy="3442660"/>
          </a:xfrm>
        </p:spPr>
      </p:pic>
    </p:spTree>
    <p:extLst>
      <p:ext uri="{BB962C8B-B14F-4D97-AF65-F5344CB8AC3E}">
        <p14:creationId xmlns:p14="http://schemas.microsoft.com/office/powerpoint/2010/main" val="51806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8B0B63-2C3E-E84C-A3ED-B65A0E23DF36}"/>
              </a:ext>
            </a:extLst>
          </p:cNvPr>
          <p:cNvSpPr txBox="1"/>
          <p:nvPr/>
        </p:nvSpPr>
        <p:spPr>
          <a:xfrm>
            <a:off x="1293460" y="4504267"/>
            <a:ext cx="9566940" cy="646331"/>
          </a:xfrm>
          <a:prstGeom prst="rect">
            <a:avLst/>
          </a:prstGeom>
          <a:noFill/>
        </p:spPr>
        <p:txBody>
          <a:bodyPr wrap="square" rtlCol="0">
            <a:spAutoFit/>
          </a:bodyPr>
          <a:lstStyle/>
          <a:p>
            <a:r>
              <a:rPr lang="fr-FR" dirty="0"/>
              <a:t>P-value par paire de fonds (H0 : </a:t>
            </a:r>
            <a:r>
              <a:rPr lang="fr-FR" dirty="0" err="1"/>
              <a:t>SRa</a:t>
            </a:r>
            <a:r>
              <a:rPr lang="fr-FR" dirty="0"/>
              <a:t> &lt;= </a:t>
            </a:r>
            <a:r>
              <a:rPr lang="fr-FR" dirty="0" err="1"/>
              <a:t>SRb</a:t>
            </a:r>
            <a:r>
              <a:rPr lang="fr-FR" dirty="0"/>
              <a:t>) des 20 plus gros Fonds d’Investissement par Actif Net, (Au 06/09/06), rendements hebdomadaires, sur la période 20/08/2003-30/06/2006.</a:t>
            </a:r>
          </a:p>
        </p:txBody>
      </p:sp>
      <p:pic>
        <p:nvPicPr>
          <p:cNvPr id="5" name="Content Placeholder 4">
            <a:extLst>
              <a:ext uri="{FF2B5EF4-FFF2-40B4-BE49-F238E27FC236}">
                <a16:creationId xmlns:a16="http://schemas.microsoft.com/office/drawing/2014/main" id="{376B3260-3C25-BD44-B022-7C3ED8E1470A}"/>
              </a:ext>
            </a:extLst>
          </p:cNvPr>
          <p:cNvPicPr>
            <a:picLocks noGrp="1" noChangeAspect="1"/>
          </p:cNvPicPr>
          <p:nvPr>
            <p:ph idx="1"/>
          </p:nvPr>
        </p:nvPicPr>
        <p:blipFill>
          <a:blip r:embed="rId2"/>
          <a:stretch>
            <a:fillRect/>
          </a:stretch>
        </p:blipFill>
        <p:spPr>
          <a:xfrm>
            <a:off x="229588" y="745067"/>
            <a:ext cx="11694683" cy="3510844"/>
          </a:xfrm>
        </p:spPr>
      </p:pic>
    </p:spTree>
    <p:extLst>
      <p:ext uri="{BB962C8B-B14F-4D97-AF65-F5344CB8AC3E}">
        <p14:creationId xmlns:p14="http://schemas.microsoft.com/office/powerpoint/2010/main" val="379810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7737-30AB-C241-8794-F789FFC99E0C}"/>
              </a:ext>
            </a:extLst>
          </p:cNvPr>
          <p:cNvSpPr>
            <a:spLocks noGrp="1"/>
          </p:cNvSpPr>
          <p:nvPr>
            <p:ph type="title"/>
          </p:nvPr>
        </p:nvSpPr>
        <p:spPr/>
        <p:txBody>
          <a:bodyPr/>
          <a:lstStyle/>
          <a:p>
            <a:r>
              <a:rPr lang="fr-FR" dirty="0"/>
              <a:t>Implémentation dans des stratégies d’allocation </a:t>
            </a:r>
          </a:p>
        </p:txBody>
      </p:sp>
      <p:sp>
        <p:nvSpPr>
          <p:cNvPr id="3" name="Content Placeholder 2">
            <a:extLst>
              <a:ext uri="{FF2B5EF4-FFF2-40B4-BE49-F238E27FC236}">
                <a16:creationId xmlns:a16="http://schemas.microsoft.com/office/drawing/2014/main" id="{AB21FC4F-768F-614B-8B92-94A976A8898B}"/>
              </a:ext>
            </a:extLst>
          </p:cNvPr>
          <p:cNvSpPr>
            <a:spLocks noGrp="1"/>
          </p:cNvSpPr>
          <p:nvPr>
            <p:ph idx="1"/>
          </p:nvPr>
        </p:nvSpPr>
        <p:spPr/>
        <p:txBody>
          <a:bodyPr/>
          <a:lstStyle/>
          <a:p>
            <a:r>
              <a:rPr lang="fr-FR" dirty="0"/>
              <a:t>On souhaite </a:t>
            </a:r>
            <a:r>
              <a:rPr lang="fr-FR" dirty="0" err="1"/>
              <a:t>backtester</a:t>
            </a:r>
            <a:r>
              <a:rPr lang="fr-FR" dirty="0"/>
              <a:t> deux stratégies d’allocation d’actifs et de trading, reposant sur notre test statistique de la distribution du SR.</a:t>
            </a:r>
          </a:p>
          <a:p>
            <a:pPr marL="342900" indent="-342900">
              <a:buAutoNum type="arabicParenR"/>
            </a:pPr>
            <a:r>
              <a:rPr lang="fr-FR" dirty="0"/>
              <a:t>Une stratégie d’allocation optimale de portefeuille, en l’allouant au X meilleurs fonds d’un classement reposant sur la p-value du test H0 : SR &lt; 0</a:t>
            </a:r>
          </a:p>
          <a:p>
            <a:pPr marL="342900" indent="-342900">
              <a:buAutoNum type="arabicParenR"/>
            </a:pPr>
            <a:r>
              <a:rPr lang="fr-FR" dirty="0"/>
              <a:t>Une stratégie de paire-trading, reposant sur les paires de p-values du test H0 : </a:t>
            </a:r>
            <a:r>
              <a:rPr lang="fr-FR" dirty="0" err="1"/>
              <a:t>SRa</a:t>
            </a:r>
            <a:r>
              <a:rPr lang="fr-FR" dirty="0"/>
              <a:t> &lt;= </a:t>
            </a:r>
            <a:r>
              <a:rPr lang="fr-FR" dirty="0" err="1"/>
              <a:t>SRb</a:t>
            </a:r>
            <a:endParaRPr lang="fr-FR" dirty="0"/>
          </a:p>
        </p:txBody>
      </p:sp>
    </p:spTree>
    <p:extLst>
      <p:ext uri="{BB962C8B-B14F-4D97-AF65-F5344CB8AC3E}">
        <p14:creationId xmlns:p14="http://schemas.microsoft.com/office/powerpoint/2010/main" val="2350788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BDE3-0654-9F4D-A1EC-DAF957DC0C24}"/>
              </a:ext>
            </a:extLst>
          </p:cNvPr>
          <p:cNvSpPr>
            <a:spLocks noGrp="1"/>
          </p:cNvSpPr>
          <p:nvPr>
            <p:ph type="title"/>
          </p:nvPr>
        </p:nvSpPr>
        <p:spPr/>
        <p:txBody>
          <a:bodyPr/>
          <a:lstStyle/>
          <a:p>
            <a:r>
              <a:rPr lang="fr-FR" dirty="0"/>
              <a:t>A) pair-trading</a:t>
            </a:r>
          </a:p>
        </p:txBody>
      </p:sp>
      <p:sp>
        <p:nvSpPr>
          <p:cNvPr id="3" name="Content Placeholder 2">
            <a:extLst>
              <a:ext uri="{FF2B5EF4-FFF2-40B4-BE49-F238E27FC236}">
                <a16:creationId xmlns:a16="http://schemas.microsoft.com/office/drawing/2014/main" id="{10AFB064-A5BE-3647-9890-A5C5C066BD5D}"/>
              </a:ext>
            </a:extLst>
          </p:cNvPr>
          <p:cNvSpPr>
            <a:spLocks noGrp="1"/>
          </p:cNvSpPr>
          <p:nvPr>
            <p:ph idx="1"/>
          </p:nvPr>
        </p:nvSpPr>
        <p:spPr>
          <a:xfrm>
            <a:off x="2231136" y="2638044"/>
            <a:ext cx="7729728" cy="3683734"/>
          </a:xfrm>
        </p:spPr>
        <p:txBody>
          <a:bodyPr>
            <a:normAutofit fontScale="85000" lnSpcReduction="20000"/>
          </a:bodyPr>
          <a:lstStyle/>
          <a:p>
            <a:r>
              <a:rPr lang="fr-FR" dirty="0"/>
              <a:t>La stratégie consiste à repérer les k p-values les plus faibles de la matrice des p-values par paires de fonds présentées précédemment.</a:t>
            </a:r>
          </a:p>
          <a:p>
            <a:r>
              <a:rPr lang="fr-FR" dirty="0"/>
              <a:t>Ensuite, si la p-value est sous la diagonale de la matrice, on achète le fond en colonne, et on vend le fond en ligne. La procédure est inverse si la p-value est dans la diagonale supérieure de la matrice.</a:t>
            </a:r>
          </a:p>
          <a:p>
            <a:r>
              <a:rPr lang="fr-FR" dirty="0"/>
              <a:t>On répète cette procédure une fois tous les 30 jours.</a:t>
            </a:r>
          </a:p>
          <a:p>
            <a:r>
              <a:rPr lang="fr-FR" dirty="0"/>
              <a:t>Les résultats de la stratégie sont les suivants : </a:t>
            </a:r>
          </a:p>
          <a:p>
            <a:pPr marL="0" indent="0">
              <a:buNone/>
            </a:pPr>
            <a:r>
              <a:rPr lang="fr-FR" dirty="0"/>
              <a:t>	ROI : 4.35%</a:t>
            </a:r>
          </a:p>
          <a:p>
            <a:pPr marL="0" indent="0">
              <a:buNone/>
            </a:pPr>
            <a:r>
              <a:rPr lang="fr-FR" dirty="0"/>
              <a:t>	Benchmark ROI : 9.3%</a:t>
            </a:r>
          </a:p>
          <a:p>
            <a:pPr marL="0" indent="0">
              <a:buNone/>
            </a:pPr>
            <a:r>
              <a:rPr lang="fr-FR" dirty="0"/>
              <a:t>	</a:t>
            </a:r>
            <a:r>
              <a:rPr lang="fr-FR" dirty="0" err="1"/>
              <a:t>Payoff</a:t>
            </a:r>
            <a:r>
              <a:rPr lang="fr-FR" dirty="0"/>
              <a:t> moyen par position : 3.45 USD</a:t>
            </a:r>
          </a:p>
          <a:p>
            <a:pPr marL="0" indent="0">
              <a:buNone/>
            </a:pPr>
            <a:r>
              <a:rPr lang="fr-FR" dirty="0"/>
              <a:t>	Ecart type du </a:t>
            </a:r>
            <a:r>
              <a:rPr lang="fr-FR" dirty="0" err="1"/>
              <a:t>Payoff</a:t>
            </a:r>
            <a:r>
              <a:rPr lang="fr-FR" dirty="0"/>
              <a:t> moyen par position : 131.21 USD</a:t>
            </a:r>
          </a:p>
          <a:p>
            <a:pPr marL="0" indent="0">
              <a:buNone/>
            </a:pPr>
            <a:r>
              <a:rPr lang="fr-FR" dirty="0"/>
              <a:t>	Pire </a:t>
            </a:r>
            <a:r>
              <a:rPr lang="fr-FR" dirty="0" err="1"/>
              <a:t>payoff</a:t>
            </a:r>
            <a:r>
              <a:rPr lang="fr-FR" dirty="0"/>
              <a:t> : -61.53 USD</a:t>
            </a:r>
          </a:p>
          <a:p>
            <a:pPr marL="0" indent="0">
              <a:buNone/>
            </a:pPr>
            <a:r>
              <a:rPr lang="fr-FR" dirty="0"/>
              <a:t>	Max </a:t>
            </a:r>
            <a:r>
              <a:rPr lang="fr-FR" dirty="0" err="1"/>
              <a:t>Drawdown</a:t>
            </a:r>
            <a:r>
              <a:rPr lang="fr-FR" dirty="0"/>
              <a:t> : -149.99 USD</a:t>
            </a:r>
          </a:p>
          <a:p>
            <a:endParaRPr lang="fr-FR" dirty="0"/>
          </a:p>
          <a:p>
            <a:endParaRPr lang="fr-FR" dirty="0"/>
          </a:p>
        </p:txBody>
      </p:sp>
    </p:spTree>
    <p:extLst>
      <p:ext uri="{BB962C8B-B14F-4D97-AF65-F5344CB8AC3E}">
        <p14:creationId xmlns:p14="http://schemas.microsoft.com/office/powerpoint/2010/main" val="3793550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BDE3-0654-9F4D-A1EC-DAF957DC0C24}"/>
              </a:ext>
            </a:extLst>
          </p:cNvPr>
          <p:cNvSpPr>
            <a:spLocks noGrp="1"/>
          </p:cNvSpPr>
          <p:nvPr>
            <p:ph type="title"/>
          </p:nvPr>
        </p:nvSpPr>
        <p:spPr/>
        <p:txBody>
          <a:bodyPr/>
          <a:lstStyle/>
          <a:p>
            <a:r>
              <a:rPr lang="fr-FR" dirty="0"/>
              <a:t>b) Allocation optimale</a:t>
            </a:r>
          </a:p>
        </p:txBody>
      </p:sp>
      <p:sp>
        <p:nvSpPr>
          <p:cNvPr id="3" name="Content Placeholder 2">
            <a:extLst>
              <a:ext uri="{FF2B5EF4-FFF2-40B4-BE49-F238E27FC236}">
                <a16:creationId xmlns:a16="http://schemas.microsoft.com/office/drawing/2014/main" id="{10AFB064-A5BE-3647-9890-A5C5C066BD5D}"/>
              </a:ext>
            </a:extLst>
          </p:cNvPr>
          <p:cNvSpPr>
            <a:spLocks noGrp="1"/>
          </p:cNvSpPr>
          <p:nvPr>
            <p:ph idx="1"/>
          </p:nvPr>
        </p:nvSpPr>
        <p:spPr/>
        <p:txBody>
          <a:bodyPr>
            <a:normAutofit fontScale="77500" lnSpcReduction="20000"/>
          </a:bodyPr>
          <a:lstStyle/>
          <a:p>
            <a:r>
              <a:rPr lang="fr-FR" dirty="0"/>
              <a:t>La stratégie consiste à effectuer un classement des fonds basés sur la p-value du test H0 : SR &gt; 0.</a:t>
            </a:r>
          </a:p>
          <a:p>
            <a:r>
              <a:rPr lang="fr-FR" dirty="0"/>
              <a:t>On sélectionne ensuite les k p-values les plus faibles, pour acheter le(s) fonds correspondant(s).</a:t>
            </a:r>
          </a:p>
          <a:p>
            <a:r>
              <a:rPr lang="fr-FR" dirty="0"/>
              <a:t>On répète cette procédure une fois tous les 30 jours.</a:t>
            </a:r>
          </a:p>
          <a:p>
            <a:r>
              <a:rPr lang="fr-FR" dirty="0"/>
              <a:t>Les résultats de la stratégie sont les suivants : </a:t>
            </a:r>
          </a:p>
          <a:p>
            <a:pPr marL="0" indent="0">
              <a:buNone/>
            </a:pPr>
            <a:r>
              <a:rPr lang="fr-FR" dirty="0"/>
              <a:t>	ROI : 37.6%</a:t>
            </a:r>
          </a:p>
          <a:p>
            <a:pPr marL="0" indent="0">
              <a:buNone/>
            </a:pPr>
            <a:r>
              <a:rPr lang="fr-FR" dirty="0"/>
              <a:t>	Benchmark ROI : 9.3%</a:t>
            </a:r>
          </a:p>
          <a:p>
            <a:pPr marL="0" indent="0">
              <a:buNone/>
            </a:pPr>
            <a:r>
              <a:rPr lang="fr-FR" dirty="0"/>
              <a:t>	</a:t>
            </a:r>
            <a:r>
              <a:rPr lang="fr-FR" dirty="0" err="1"/>
              <a:t>Payoff</a:t>
            </a:r>
            <a:r>
              <a:rPr lang="fr-FR" dirty="0"/>
              <a:t> moyen par position : 27.38 USD</a:t>
            </a:r>
          </a:p>
          <a:p>
            <a:pPr marL="0" indent="0">
              <a:buNone/>
            </a:pPr>
            <a:r>
              <a:rPr lang="fr-FR" dirty="0"/>
              <a:t>	Ecart type du </a:t>
            </a:r>
            <a:r>
              <a:rPr lang="fr-FR" dirty="0" err="1"/>
              <a:t>Payoff</a:t>
            </a:r>
            <a:r>
              <a:rPr lang="fr-FR" dirty="0"/>
              <a:t> moyen par position : 51.29 USD</a:t>
            </a:r>
          </a:p>
          <a:p>
            <a:pPr marL="0" indent="0">
              <a:buNone/>
            </a:pPr>
            <a:r>
              <a:rPr lang="fr-FR" dirty="0"/>
              <a:t>	Pire </a:t>
            </a:r>
            <a:r>
              <a:rPr lang="fr-FR" dirty="0" err="1"/>
              <a:t>payoff</a:t>
            </a:r>
            <a:r>
              <a:rPr lang="fr-FR" dirty="0"/>
              <a:t> : -36.38 USD</a:t>
            </a:r>
          </a:p>
          <a:p>
            <a:pPr marL="0" indent="0">
              <a:buNone/>
            </a:pPr>
            <a:r>
              <a:rPr lang="fr-FR" dirty="0"/>
              <a:t>	Max </a:t>
            </a:r>
            <a:r>
              <a:rPr lang="fr-FR" dirty="0" err="1"/>
              <a:t>Drawdown</a:t>
            </a:r>
            <a:r>
              <a:rPr lang="fr-FR" dirty="0"/>
              <a:t> : 0 USD</a:t>
            </a:r>
          </a:p>
        </p:txBody>
      </p:sp>
    </p:spTree>
    <p:extLst>
      <p:ext uri="{BB962C8B-B14F-4D97-AF65-F5344CB8AC3E}">
        <p14:creationId xmlns:p14="http://schemas.microsoft.com/office/powerpoint/2010/main" val="153827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85000" lnSpcReduction="10000"/>
          </a:bodyPr>
          <a:lstStyle/>
          <a:p>
            <a:r>
              <a:rPr lang="fr-FR" dirty="0"/>
              <a:t>L’auteur a ainsi dressé un distribution </a:t>
            </a:r>
            <a:r>
              <a:rPr lang="fr-FR" i="1" dirty="0"/>
              <a:t>générale</a:t>
            </a:r>
            <a:r>
              <a:rPr lang="fr-FR" dirty="0"/>
              <a:t> du SR, permettant la mise en place de tests statistiques </a:t>
            </a:r>
            <a:r>
              <a:rPr lang="fr-FR" i="1" dirty="0"/>
              <a:t>simples, </a:t>
            </a:r>
            <a:r>
              <a:rPr lang="fr-FR" dirty="0"/>
              <a:t>par rapport à un niveau constant pour la distribution uni-variée, et entre 2 grâce à la distribution bi-variée. On pourrait même envisager de calculer la fonction de répartition de X fonds en calculant le copule empirique de la distribution du SR. </a:t>
            </a:r>
          </a:p>
          <a:p>
            <a:r>
              <a:rPr lang="fr-FR" dirty="0"/>
              <a:t>Ce test est ainsi valide quelque soit la distribution des rendements sous-jacents au calcul du SR.</a:t>
            </a:r>
          </a:p>
          <a:p>
            <a:r>
              <a:rPr lang="fr-FR" dirty="0"/>
              <a:t>L’Application à 20 fonds nous permet de démontrer la simplicité de la mise en œuvre des tests sur le SR, de même que de l’</a:t>
            </a:r>
            <a:r>
              <a:rPr lang="fr-FR" dirty="0" err="1"/>
              <a:t>intérpretation</a:t>
            </a:r>
            <a:r>
              <a:rPr lang="fr-FR" dirty="0"/>
              <a:t> des résultats.</a:t>
            </a:r>
          </a:p>
          <a:p>
            <a:r>
              <a:rPr lang="fr-FR" dirty="0"/>
              <a:t>Enfin, ce test est particulièrement adaptée à une utilisation courante, dans la mesure où il s’avère particulièrement puissant en cas de fortes corrélations des fonds (&gt; 0.75), ce qui est très souvent le cas dans les études financières menées sur ces derniers.</a:t>
            </a:r>
          </a:p>
        </p:txBody>
      </p:sp>
    </p:spTree>
    <p:extLst>
      <p:ext uri="{BB962C8B-B14F-4D97-AF65-F5344CB8AC3E}">
        <p14:creationId xmlns:p14="http://schemas.microsoft.com/office/powerpoint/2010/main" val="13229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992B-13DF-A14C-B936-741C093C49E1}"/>
              </a:ext>
            </a:extLst>
          </p:cNvPr>
          <p:cNvSpPr>
            <a:spLocks noGrp="1"/>
          </p:cNvSpPr>
          <p:nvPr>
            <p:ph type="title"/>
          </p:nvPr>
        </p:nvSpPr>
        <p:spPr/>
        <p:txBody>
          <a:bodyPr/>
          <a:lstStyle/>
          <a:p>
            <a:r>
              <a:rPr lang="fr-FR" dirty="0"/>
              <a:t>1) Le ratio de </a:t>
            </a:r>
            <a:r>
              <a:rPr lang="fr-FR" dirty="0" err="1"/>
              <a:t>sharpe</a:t>
            </a:r>
            <a:endParaRPr lang="fr-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CEC1BA-C00E-2B4B-A9F4-F1883F31030E}"/>
                  </a:ext>
                </a:extLst>
              </p:cNvPr>
              <p:cNvSpPr>
                <a:spLocks noGrp="1"/>
              </p:cNvSpPr>
              <p:nvPr>
                <p:ph idx="1"/>
              </p:nvPr>
            </p:nvSpPr>
            <p:spPr>
              <a:xfrm>
                <a:off x="2231136" y="2638043"/>
                <a:ext cx="7729728" cy="3548267"/>
              </a:xfrm>
            </p:spPr>
            <p:txBody>
              <a:bodyPr>
                <a:normAutofit fontScale="92500" lnSpcReduction="20000"/>
              </a:bodyPr>
              <a:lstStyle/>
              <a:p>
                <a:r>
                  <a:rPr lang="fr-FR" dirty="0"/>
                  <a:t>Le Ratio de Sharpe est une mesure de la </a:t>
                </a:r>
                <a:r>
                  <a:rPr lang="fr-FR" b="1" dirty="0"/>
                  <a:t>rentabilité corrigé du risque</a:t>
                </a:r>
                <a:r>
                  <a:rPr lang="fr-FR" dirty="0"/>
                  <a:t>.</a:t>
                </a:r>
              </a:p>
              <a:p>
                <a:r>
                  <a:rPr lang="fr-FR" dirty="0"/>
                  <a:t>La Formule la plus utilisée est généralement la suivante : </a:t>
                </a:r>
                <a14:m>
                  <m:oMath xmlns:m="http://schemas.openxmlformats.org/officeDocument/2006/math">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𝑠</m:t>
                            </m:r>
                          </m:sub>
                        </m:sSub>
                      </m:e>
                    </m:acc>
                    <m:r>
                      <a:rPr lang="fr-FR" i="1">
                        <a:latin typeface="Cambria Math" panose="02040503050406030204" pitchFamily="18" charset="0"/>
                      </a:rPr>
                      <m:t>=</m:t>
                    </m:r>
                    <m:f>
                      <m:fPr>
                        <m:ctrlPr>
                          <a:rPr lang="fr-FR" i="1">
                            <a:latin typeface="Cambria Math" panose="02040503050406030204" pitchFamily="18" charset="0"/>
                          </a:rPr>
                        </m:ctrlPr>
                      </m:fPr>
                      <m:num>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𝑠</m:t>
                                </m:r>
                              </m:sub>
                            </m:sSub>
                          </m:e>
                        </m:acc>
                        <m:r>
                          <a:rPr lang="fr-FR" i="1">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𝑓</m:t>
                                </m:r>
                              </m:sub>
                            </m:sSub>
                          </m:e>
                        </m:acc>
                      </m:num>
                      <m:den>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𝑠</m:t>
                                </m:r>
                              </m:sub>
                            </m:sSub>
                          </m:e>
                        </m:acc>
                      </m:den>
                    </m:f>
                  </m:oMath>
                </a14:m>
                <a:r>
                  <a:rPr lang="fr-FR" dirty="0"/>
                  <a:t> où :</a:t>
                </a:r>
              </a:p>
              <a:p>
                <a:pPr marL="1654175" lvl="8" indent="0">
                  <a:buNone/>
                </a:pPr>
                <a14:m>
                  <m:oMath xmlns:m="http://schemas.openxmlformats.org/officeDocument/2006/math">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𝑠</m:t>
                            </m:r>
                          </m:sub>
                        </m:sSub>
                      </m:e>
                    </m:acc>
                    <m:r>
                      <a:rPr lang="fr-FR" i="1">
                        <a:latin typeface="Cambria Math" panose="02040503050406030204" pitchFamily="18" charset="0"/>
                      </a:rPr>
                      <m:t>=</m:t>
                    </m:r>
                    <m:f>
                      <m:fPr>
                        <m:ctrlPr>
                          <a:rPr lang="fr-FR" i="1">
                            <a:latin typeface="Cambria Math" panose="02040503050406030204" pitchFamily="18" charset="0"/>
                          </a:rPr>
                        </m:ctrlPr>
                      </m:fPr>
                      <m:num>
                        <m:nary>
                          <m:naryPr>
                            <m:chr m:val="∑"/>
                            <m:limLoc m:val="undOvr"/>
                            <m:ctrlPr>
                              <a:rPr lang="fr-FR" i="1">
                                <a:latin typeface="Cambria Math" panose="02040503050406030204" pitchFamily="18" charset="0"/>
                              </a:rPr>
                            </m:ctrlPr>
                          </m:naryPr>
                          <m:sub>
                            <m:r>
                              <a:rPr lang="fr-FR" i="1">
                                <a:latin typeface="Cambria Math" panose="02040503050406030204" pitchFamily="18" charset="0"/>
                              </a:rPr>
                              <m:t>𝑡</m:t>
                            </m:r>
                            <m:r>
                              <a:rPr lang="fr-FR" i="1">
                                <a:latin typeface="Cambria Math" panose="02040503050406030204" pitchFamily="18" charset="0"/>
                              </a:rPr>
                              <m:t>=1</m:t>
                            </m:r>
                          </m:sub>
                          <m:sup>
                            <m:r>
                              <a:rPr lang="fr-FR" i="1">
                                <a:latin typeface="Cambria Math" panose="02040503050406030204" pitchFamily="18" charset="0"/>
                              </a:rPr>
                              <m:t>𝑇</m:t>
                            </m:r>
                          </m:sup>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e>
                        </m:nary>
                      </m:num>
                      <m:den>
                        <m:r>
                          <a:rPr lang="fr-FR" i="1">
                            <a:latin typeface="Cambria Math" panose="02040503050406030204" pitchFamily="18" charset="0"/>
                          </a:rPr>
                          <m:t>𝑇</m:t>
                        </m:r>
                      </m:den>
                    </m:f>
                  </m:oMath>
                </a14:m>
                <a:r>
                  <a:rPr lang="fr-FR" dirty="0"/>
                  <a:t> est la rentabilité empirique moyenne de l’actif risqué</a:t>
                </a:r>
              </a:p>
              <a:p>
                <a:pPr marL="1654175" lvl="8" indent="0">
                  <a:buNone/>
                </a:pPr>
                <a14:m>
                  <m:oMath xmlns:m="http://schemas.openxmlformats.org/officeDocument/2006/math">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𝑓</m:t>
                            </m:r>
                          </m:sub>
                        </m:sSub>
                      </m:e>
                    </m:acc>
                    <m:r>
                      <a:rPr lang="fr-FR" i="1">
                        <a:latin typeface="Cambria Math" panose="02040503050406030204" pitchFamily="18" charset="0"/>
                      </a:rPr>
                      <m:t>=</m:t>
                    </m:r>
                    <m:f>
                      <m:fPr>
                        <m:ctrlPr>
                          <a:rPr lang="fr-FR" i="1">
                            <a:latin typeface="Cambria Math" panose="02040503050406030204" pitchFamily="18" charset="0"/>
                          </a:rPr>
                        </m:ctrlPr>
                      </m:fPr>
                      <m:num>
                        <m:nary>
                          <m:naryPr>
                            <m:chr m:val="∑"/>
                            <m:limLoc m:val="undOvr"/>
                            <m:ctrlPr>
                              <a:rPr lang="fr-FR" i="1">
                                <a:latin typeface="Cambria Math" panose="02040503050406030204" pitchFamily="18" charset="0"/>
                              </a:rPr>
                            </m:ctrlPr>
                          </m:naryPr>
                          <m:sub>
                            <m:r>
                              <a:rPr lang="fr-FR" i="1">
                                <a:latin typeface="Cambria Math" panose="02040503050406030204" pitchFamily="18" charset="0"/>
                              </a:rPr>
                              <m:t>𝑡</m:t>
                            </m:r>
                            <m:r>
                              <a:rPr lang="fr-FR" i="1">
                                <a:latin typeface="Cambria Math" panose="02040503050406030204" pitchFamily="18" charset="0"/>
                              </a:rPr>
                              <m:t>=1</m:t>
                            </m:r>
                          </m:sub>
                          <m:sup>
                            <m:r>
                              <a:rPr lang="fr-FR" i="1">
                                <a:latin typeface="Cambria Math" panose="02040503050406030204" pitchFamily="18" charset="0"/>
                              </a:rPr>
                              <m:t>𝑇</m:t>
                            </m:r>
                          </m:sup>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𝑓𝑡</m:t>
                                </m:r>
                              </m:sub>
                            </m:sSub>
                          </m:e>
                        </m:nary>
                      </m:num>
                      <m:den>
                        <m:r>
                          <a:rPr lang="fr-FR" i="1">
                            <a:latin typeface="Cambria Math" panose="02040503050406030204" pitchFamily="18" charset="0"/>
                          </a:rPr>
                          <m:t>𝑇</m:t>
                        </m:r>
                      </m:den>
                    </m:f>
                  </m:oMath>
                </a14:m>
                <a:r>
                  <a:rPr lang="fr-FR" dirty="0"/>
                  <a:t> est la rentabilité empirique moyenne du taux sans risque</a:t>
                </a:r>
              </a:p>
              <a:p>
                <a:pPr marL="1654175" lvl="8" indent="0">
                  <a:buNone/>
                </a:pPr>
                <a14:m>
                  <m:oMath xmlns:m="http://schemas.openxmlformats.org/officeDocument/2006/math">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𝑠</m:t>
                            </m:r>
                          </m:sub>
                        </m:sSub>
                      </m:e>
                    </m:acc>
                    <m:r>
                      <a:rPr lang="fr-FR" i="1">
                        <a:latin typeface="Cambria Math" panose="02040503050406030204" pitchFamily="18" charset="0"/>
                      </a:rPr>
                      <m:t>=</m:t>
                    </m:r>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nary>
                              <m:naryPr>
                                <m:chr m:val="∑"/>
                                <m:limLoc m:val="undOvr"/>
                                <m:ctrlPr>
                                  <a:rPr lang="fr-FR" i="1">
                                    <a:latin typeface="Cambria Math" panose="02040503050406030204" pitchFamily="18" charset="0"/>
                                  </a:rPr>
                                </m:ctrlPr>
                              </m:naryPr>
                              <m:sub>
                                <m:r>
                                  <a:rPr lang="fr-FR" i="1">
                                    <a:latin typeface="Cambria Math" panose="02040503050406030204" pitchFamily="18" charset="0"/>
                                  </a:rPr>
                                  <m:t>𝑡</m:t>
                                </m:r>
                                <m:r>
                                  <a:rPr lang="fr-FR" i="1">
                                    <a:latin typeface="Cambria Math" panose="02040503050406030204" pitchFamily="18" charset="0"/>
                                  </a:rPr>
                                  <m:t>=1</m:t>
                                </m:r>
                              </m:sub>
                              <m:sup>
                                <m:r>
                                  <a:rPr lang="fr-FR" i="1">
                                    <a:latin typeface="Cambria Math" panose="02040503050406030204" pitchFamily="18" charset="0"/>
                                  </a:rPr>
                                  <m:t>𝑇</m:t>
                                </m:r>
                              </m:sup>
                              <m:e>
                                <m:sSup>
                                  <m:sSupPr>
                                    <m:ctrlPr>
                                      <a:rPr lang="fr-FR" i="1">
                                        <a:latin typeface="Cambria Math" panose="02040503050406030204" pitchFamily="18" charset="0"/>
                                      </a:rPr>
                                    </m:ctrlPr>
                                  </m:sSupPr>
                                  <m:e>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r>
                                      <a:rPr lang="fr-FR" i="1">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𝑠</m:t>
                                            </m:r>
                                          </m:sub>
                                        </m:sSub>
                                      </m:e>
                                    </m:acc>
                                    <m:r>
                                      <a:rPr lang="fr-FR" i="1">
                                        <a:latin typeface="Cambria Math" panose="02040503050406030204" pitchFamily="18" charset="0"/>
                                      </a:rPr>
                                      <m:t>)</m:t>
                                    </m:r>
                                  </m:e>
                                  <m:sup>
                                    <m:r>
                                      <a:rPr lang="fr-FR" i="1">
                                        <a:latin typeface="Cambria Math" panose="02040503050406030204" pitchFamily="18" charset="0"/>
                                      </a:rPr>
                                      <m:t>2</m:t>
                                    </m:r>
                                  </m:sup>
                                </m:sSup>
                              </m:e>
                            </m:nary>
                          </m:num>
                          <m:den>
                            <m:r>
                              <a:rPr lang="fr-FR" i="1">
                                <a:latin typeface="Cambria Math" panose="02040503050406030204" pitchFamily="18" charset="0"/>
                              </a:rPr>
                              <m:t>𝑇</m:t>
                            </m:r>
                            <m:r>
                              <a:rPr lang="fr-FR" i="1">
                                <a:latin typeface="Cambria Math" panose="02040503050406030204" pitchFamily="18" charset="0"/>
                              </a:rPr>
                              <m:t>−1</m:t>
                            </m:r>
                          </m:den>
                        </m:f>
                      </m:e>
                    </m:rad>
                  </m:oMath>
                </a14:m>
                <a:r>
                  <a:rPr lang="fr-FR" dirty="0"/>
                  <a:t> est l’</a:t>
                </a:r>
                <a:r>
                  <a:rPr lang="fr-FR" dirty="0" err="1"/>
                  <a:t>ecart</a:t>
                </a:r>
                <a:r>
                  <a:rPr lang="fr-FR" dirty="0"/>
                  <a:t>-type empirique des rendements de l’actif 			risqué</a:t>
                </a:r>
              </a:p>
              <a:p>
                <a:r>
                  <a:rPr lang="fr-FR" dirty="0"/>
                  <a:t>Ce ratio étant constitué de variables aléatoires, c’est lui-même </a:t>
                </a:r>
                <a:r>
                  <a:rPr lang="fr-FR" b="1" dirty="0"/>
                  <a:t>une variable aléatoire</a:t>
                </a:r>
                <a:r>
                  <a:rPr lang="fr-FR" dirty="0"/>
                  <a:t>, dont la distribution asymptotique peut être estimé, afin d’effectuer des tests statistiques sur des ratios estimés.</a:t>
                </a:r>
              </a:p>
              <a:p>
                <a:pPr marL="1654175" lvl="8" indent="0">
                  <a:buNone/>
                </a:pPr>
                <a:r>
                  <a:rPr lang="fr-FR" sz="2200" dirty="0"/>
                  <a:t>		</a:t>
                </a:r>
                <a:endParaRPr lang="fr-FR" dirty="0"/>
              </a:p>
              <a:p>
                <a:pPr marL="1654175" lvl="8" indent="0">
                  <a:buNone/>
                </a:pPr>
                <a:endParaRPr lang="fr-FR" dirty="0"/>
              </a:p>
              <a:p>
                <a:pPr marL="1654175" lvl="8" indent="0">
                  <a:buNone/>
                </a:pPr>
                <a:endParaRPr lang="fr-FR" dirty="0"/>
              </a:p>
            </p:txBody>
          </p:sp>
        </mc:Choice>
        <mc:Fallback xmlns="">
          <p:sp>
            <p:nvSpPr>
              <p:cNvPr id="3" name="Content Placeholder 2">
                <a:extLst>
                  <a:ext uri="{FF2B5EF4-FFF2-40B4-BE49-F238E27FC236}">
                    <a16:creationId xmlns:a16="http://schemas.microsoft.com/office/drawing/2014/main" id="{F2CEC1BA-C00E-2B4B-A9F4-F1883F31030E}"/>
                  </a:ext>
                </a:extLst>
              </p:cNvPr>
              <p:cNvSpPr>
                <a:spLocks noGrp="1" noRot="1" noChangeAspect="1" noMove="1" noResize="1" noEditPoints="1" noAdjustHandles="1" noChangeArrowheads="1" noChangeShapeType="1" noTextEdit="1"/>
              </p:cNvSpPr>
              <p:nvPr>
                <p:ph idx="1"/>
              </p:nvPr>
            </p:nvSpPr>
            <p:spPr>
              <a:xfrm>
                <a:off x="2231136" y="2638043"/>
                <a:ext cx="7729728" cy="3548267"/>
              </a:xfrm>
              <a:blipFill>
                <a:blip r:embed="rId2"/>
                <a:stretch>
                  <a:fillRect l="-328" t="-1786"/>
                </a:stretch>
              </a:blipFill>
            </p:spPr>
            <p:txBody>
              <a:bodyPr/>
              <a:lstStyle/>
              <a:p>
                <a:r>
                  <a:rPr lang="fr-FR">
                    <a:noFill/>
                  </a:rPr>
                  <a:t> </a:t>
                </a:r>
              </a:p>
            </p:txBody>
          </p:sp>
        </mc:Fallback>
      </mc:AlternateContent>
    </p:spTree>
    <p:extLst>
      <p:ext uri="{BB962C8B-B14F-4D97-AF65-F5344CB8AC3E}">
        <p14:creationId xmlns:p14="http://schemas.microsoft.com/office/powerpoint/2010/main" val="634479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8F0-D084-CD40-807C-5422F7F40BBF}"/>
              </a:ext>
            </a:extLst>
          </p:cNvPr>
          <p:cNvSpPr>
            <a:spLocks noGrp="1"/>
          </p:cNvSpPr>
          <p:nvPr>
            <p:ph type="title"/>
          </p:nvPr>
        </p:nvSpPr>
        <p:spPr>
          <a:xfrm>
            <a:off x="2445625" y="2624158"/>
            <a:ext cx="7729728" cy="1188720"/>
          </a:xfrm>
        </p:spPr>
        <p:txBody>
          <a:bodyPr/>
          <a:lstStyle/>
          <a:p>
            <a:r>
              <a:rPr lang="fr-FR" dirty="0"/>
              <a:t>II) La distribution statistique du ratio de </a:t>
            </a:r>
            <a:r>
              <a:rPr lang="fr-FR" dirty="0" err="1"/>
              <a:t>sharpe</a:t>
            </a:r>
            <a:endParaRPr lang="fr-FR" dirty="0"/>
          </a:p>
        </p:txBody>
      </p:sp>
    </p:spTree>
    <p:extLst>
      <p:ext uri="{BB962C8B-B14F-4D97-AF65-F5344CB8AC3E}">
        <p14:creationId xmlns:p14="http://schemas.microsoft.com/office/powerpoint/2010/main" val="104800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8F0-D084-CD40-807C-5422F7F40BBF}"/>
              </a:ext>
            </a:extLst>
          </p:cNvPr>
          <p:cNvSpPr>
            <a:spLocks noGrp="1"/>
          </p:cNvSpPr>
          <p:nvPr>
            <p:ph type="title"/>
          </p:nvPr>
        </p:nvSpPr>
        <p:spPr/>
        <p:txBody>
          <a:bodyPr/>
          <a:lstStyle/>
          <a:p>
            <a:r>
              <a:rPr lang="fr-FR" dirty="0"/>
              <a:t>a) De l’hypothèse de rendement </a:t>
            </a:r>
            <a:r>
              <a:rPr lang="fr-FR" i="1" dirty="0" err="1"/>
              <a:t>niid</a:t>
            </a:r>
            <a:r>
              <a:rPr lang="fr-FR" dirty="0"/>
              <a:t> à une distribution générale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9A7226-2CE4-9E4D-806B-99D699EE0DC5}"/>
                  </a:ext>
                </a:extLst>
              </p:cNvPr>
              <p:cNvSpPr>
                <a:spLocks noGrp="1"/>
              </p:cNvSpPr>
              <p:nvPr>
                <p:ph idx="1"/>
              </p:nvPr>
            </p:nvSpPr>
            <p:spPr>
              <a:xfrm>
                <a:off x="2231136" y="2483556"/>
                <a:ext cx="7729728" cy="3996266"/>
              </a:xfrm>
            </p:spPr>
            <p:txBody>
              <a:bodyPr>
                <a:normAutofit fontScale="85000" lnSpcReduction="10000"/>
              </a:bodyPr>
              <a:lstStyle/>
              <a:p>
                <a:r>
                  <a:rPr lang="fr-FR" dirty="0"/>
                  <a:t>En 1981, </a:t>
                </a:r>
                <a:r>
                  <a:rPr lang="fr-FR" dirty="0" err="1"/>
                  <a:t>Jobson</a:t>
                </a:r>
                <a:r>
                  <a:rPr lang="fr-FR" dirty="0"/>
                  <a:t> &amp; </a:t>
                </a:r>
                <a:r>
                  <a:rPr lang="fr-FR" dirty="0" err="1"/>
                  <a:t>Korkie</a:t>
                </a:r>
                <a:r>
                  <a:rPr lang="fr-FR" dirty="0"/>
                  <a:t> ont présenté la distribution suivante pour le ratio de Sharpe :</a:t>
                </a:r>
              </a:p>
              <a:p>
                <a14:m>
                  <m:oMath xmlns:m="http://schemas.openxmlformats.org/officeDocument/2006/math">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i="1">
                        <a:latin typeface="Cambria Math" panose="02040503050406030204" pitchFamily="18" charset="0"/>
                      </a:rPr>
                      <m:t>~</m:t>
                    </m:r>
                    <m:r>
                      <a:rPr lang="fr-FR" i="1">
                        <a:latin typeface="Cambria Math" panose="02040503050406030204" pitchFamily="18" charset="0"/>
                      </a:rPr>
                      <m:t>𝑁</m:t>
                    </m:r>
                    <m:r>
                      <a:rPr lang="fr-FR" i="1">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b="0" i="1" smtClean="0">
                                <a:latin typeface="Cambria Math" panose="02040503050406030204" pitchFamily="18" charset="0"/>
                              </a:rPr>
                              <m:t>𝑒</m:t>
                            </m:r>
                          </m:sub>
                        </m:sSub>
                      </m:num>
                      <m:den>
                        <m:r>
                          <a:rPr lang="fr-FR" i="1">
                            <a:latin typeface="Cambria Math" panose="02040503050406030204" pitchFamily="18" charset="0"/>
                          </a:rPr>
                          <m:t>𝜎</m:t>
                        </m:r>
                      </m:den>
                    </m:f>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𝑛</m:t>
                        </m:r>
                      </m:den>
                    </m:f>
                    <m:d>
                      <m:dPr>
                        <m:begChr m:val="["/>
                        <m:endChr m:val="]"/>
                        <m:ctrlPr>
                          <a:rPr lang="fr-FR" i="1">
                            <a:latin typeface="Cambria Math" panose="02040503050406030204" pitchFamily="18" charset="0"/>
                          </a:rPr>
                        </m:ctrlPr>
                      </m:dPr>
                      <m:e>
                        <m:r>
                          <a:rPr lang="fr-FR" b="0" i="1" smtClean="0">
                            <a:latin typeface="Cambria Math" panose="02040503050406030204" pitchFamily="18" charset="0"/>
                          </a:rPr>
                          <m:t>1+ </m:t>
                        </m:r>
                        <m:f>
                          <m:fPr>
                            <m:ctrlPr>
                              <a:rPr lang="fr-FR" i="1">
                                <a:latin typeface="Cambria Math" panose="02040503050406030204" pitchFamily="18" charset="0"/>
                              </a:rPr>
                            </m:ctrlPr>
                          </m:fPr>
                          <m:num>
                            <m:sSubSup>
                              <m:sSubSupPr>
                                <m:ctrlPr>
                                  <a:rPr lang="fr-FR" i="1" smtClean="0">
                                    <a:latin typeface="Cambria Math" panose="02040503050406030204" pitchFamily="18" charset="0"/>
                                  </a:rPr>
                                </m:ctrlPr>
                              </m:sSubSupPr>
                              <m:e>
                                <m:r>
                                  <a:rPr lang="fr-FR" i="1">
                                    <a:latin typeface="Cambria Math" panose="02040503050406030204" pitchFamily="18" charset="0"/>
                                  </a:rPr>
                                  <m:t>𝜇</m:t>
                                </m:r>
                              </m:e>
                              <m:sub>
                                <m:r>
                                  <a:rPr lang="fr-FR" b="0" i="1" smtClean="0">
                                    <a:latin typeface="Cambria Math" panose="02040503050406030204" pitchFamily="18" charset="0"/>
                                  </a:rPr>
                                  <m:t>𝑒</m:t>
                                </m:r>
                              </m:sub>
                              <m:sup>
                                <m:r>
                                  <a:rPr lang="fr-FR" b="0" i="1" smtClean="0">
                                    <a:latin typeface="Cambria Math" panose="02040503050406030204" pitchFamily="18" charset="0"/>
                                  </a:rPr>
                                  <m:t>2</m:t>
                                </m:r>
                              </m:sup>
                            </m:sSubSup>
                          </m:num>
                          <m:den>
                            <m:r>
                              <a:rPr lang="fr-FR" b="0" i="1" smtClean="0">
                                <a:latin typeface="Cambria Math" panose="02040503050406030204" pitchFamily="18" charset="0"/>
                              </a:rPr>
                              <m:t>2</m:t>
                            </m:r>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b="0" i="1" smtClean="0">
                                    <a:latin typeface="Cambria Math" panose="02040503050406030204" pitchFamily="18" charset="0"/>
                                  </a:rPr>
                                  <m:t>2</m:t>
                                </m:r>
                              </m:sup>
                            </m:sSup>
                          </m:den>
                        </m:f>
                      </m:e>
                    </m:d>
                    <m:r>
                      <a:rPr lang="fr-FR" i="1" smtClean="0">
                        <a:latin typeface="Cambria Math" panose="02040503050406030204" pitchFamily="18" charset="0"/>
                      </a:rPr>
                      <m:t>)</m:t>
                    </m:r>
                  </m:oMath>
                </a14:m>
                <a:r>
                  <a:rPr lang="fr-FR" dirty="0"/>
                  <a:t>, qui est valide sous une hypothèse forte de rendements </a:t>
                </a:r>
                <a:r>
                  <a:rPr lang="fr-FR" i="1" dirty="0" err="1"/>
                  <a:t>niid</a:t>
                </a:r>
                <a:endParaRPr lang="fr-FR" i="1" dirty="0"/>
              </a:p>
              <a:p>
                <a:r>
                  <a:rPr lang="fr-FR" dirty="0"/>
                  <a:t>En 2002, Mertens présente un distribution valide sous l’hypothèse, moins restrictive, de rendements </a:t>
                </a:r>
                <a:r>
                  <a:rPr lang="fr-FR" i="1" dirty="0" err="1"/>
                  <a:t>iid</a:t>
                </a:r>
                <a:r>
                  <a:rPr lang="fr-FR" i="1" dirty="0"/>
                  <a:t> </a:t>
                </a:r>
                <a:r>
                  <a:rPr lang="fr-FR" dirty="0"/>
                  <a:t>:</a:t>
                </a:r>
              </a:p>
              <a:p>
                <a14:m>
                  <m:oMath xmlns:m="http://schemas.openxmlformats.org/officeDocument/2006/math">
                    <m:rad>
                      <m:radPr>
                        <m:degHide m:val="on"/>
                        <m:ctrlPr>
                          <a:rPr lang="fr-FR" i="1">
                            <a:latin typeface="Cambria Math" panose="02040503050406030204" pitchFamily="18" charset="0"/>
                          </a:rPr>
                        </m:ctrlPr>
                      </m:radPr>
                      <m:deg/>
                      <m:e>
                        <m:r>
                          <a:rPr lang="fr-FR" i="1">
                            <a:latin typeface="Cambria Math" panose="02040503050406030204" pitchFamily="18" charset="0"/>
                          </a:rPr>
                          <m:t>𝑇</m:t>
                        </m:r>
                      </m:e>
                    </m:rad>
                    <m:r>
                      <a:rPr lang="fr-FR" i="1">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i="1">
                        <a:latin typeface="Cambria Math" panose="02040503050406030204" pitchFamily="18" charset="0"/>
                      </a:rPr>
                      <m:t>−</m:t>
                    </m:r>
                    <m:r>
                      <a:rPr lang="fr-FR" i="1">
                        <a:latin typeface="Cambria Math" panose="02040503050406030204" pitchFamily="18" charset="0"/>
                      </a:rPr>
                      <m:t>𝑆𝑅</m:t>
                    </m:r>
                    <m:r>
                      <a:rPr lang="fr-FR" i="1">
                        <a:latin typeface="Cambria Math" panose="02040503050406030204" pitchFamily="18" charset="0"/>
                      </a:rPr>
                      <m:t>)~</m:t>
                    </m:r>
                    <m:r>
                      <a:rPr lang="fr-FR" i="1">
                        <a:latin typeface="Cambria Math" panose="02040503050406030204" pitchFamily="18" charset="0"/>
                      </a:rPr>
                      <m:t>𝑁</m:t>
                    </m:r>
                    <m:r>
                      <a:rPr lang="fr-FR" i="1">
                        <a:latin typeface="Cambria Math" panose="02040503050406030204" pitchFamily="18" charset="0"/>
                      </a:rPr>
                      <m:t>(</m:t>
                    </m:r>
                    <m:r>
                      <a:rPr lang="fr-FR" i="1">
                        <a:latin typeface="Cambria Math" panose="02040503050406030204" pitchFamily="18" charset="0"/>
                      </a:rPr>
                      <m:t>𝑂</m:t>
                    </m:r>
                    <m:r>
                      <a:rPr lang="fr-FR" i="1">
                        <a:latin typeface="Cambria Math" panose="02040503050406030204" pitchFamily="18" charset="0"/>
                      </a:rPr>
                      <m:t>,1+</m:t>
                    </m:r>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2</m:t>
                        </m:r>
                      </m:den>
                    </m:f>
                    <m:sSup>
                      <m:sSupPr>
                        <m:ctrlPr>
                          <a:rPr lang="fr-FR" i="1">
                            <a:latin typeface="Cambria Math" panose="02040503050406030204" pitchFamily="18" charset="0"/>
                          </a:rPr>
                        </m:ctrlPr>
                      </m:sSupPr>
                      <m:e>
                        <m:r>
                          <a:rPr lang="fr-FR" i="1">
                            <a:latin typeface="Cambria Math" panose="02040503050406030204" pitchFamily="18" charset="0"/>
                          </a:rPr>
                          <m:t>𝑆𝑅</m:t>
                        </m:r>
                      </m:e>
                      <m:sup>
                        <m:r>
                          <a:rPr lang="fr-FR" i="1">
                            <a:latin typeface="Cambria Math" panose="02040503050406030204" pitchFamily="18" charset="0"/>
                          </a:rPr>
                          <m:t>2</m:t>
                        </m:r>
                      </m:sup>
                    </m:sSup>
                    <m:r>
                      <a:rPr lang="fr-FR" b="0" i="1" smtClean="0">
                        <a:latin typeface="Cambria Math" panose="02040503050406030204" pitchFamily="18" charset="0"/>
                      </a:rPr>
                      <m:t>−</m:t>
                    </m:r>
                    <m:r>
                      <a:rPr lang="fr-FR" b="0" i="1" smtClean="0">
                        <a:latin typeface="Cambria Math" panose="02040503050406030204" pitchFamily="18" charset="0"/>
                      </a:rPr>
                      <m:t>𝑆𝑅</m:t>
                    </m:r>
                    <m:r>
                      <a:rPr lang="fr-FR" b="0" i="1" smtClean="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3</m:t>
                            </m:r>
                          </m:sub>
                        </m:sSub>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3</m:t>
                            </m:r>
                          </m:sup>
                        </m:sSup>
                      </m:den>
                    </m:f>
                    <m:r>
                      <a:rPr lang="fr-FR" b="0" i="1" smtClean="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𝑆𝑅</m:t>
                        </m:r>
                      </m:e>
                      <m:sup>
                        <m:r>
                          <a:rPr lang="fr-FR" i="1">
                            <a:latin typeface="Cambria Math" panose="02040503050406030204" pitchFamily="18" charset="0"/>
                          </a:rPr>
                          <m:t>2</m:t>
                        </m:r>
                      </m:sup>
                    </m:sSup>
                    <m:d>
                      <m:dPr>
                        <m:begChr m:val="["/>
                        <m:endChr m:val="]"/>
                        <m:ctrlPr>
                          <a:rPr lang="fr-FR" i="1">
                            <a:latin typeface="Cambria Math" panose="02040503050406030204" pitchFamily="18" charset="0"/>
                          </a:rPr>
                        </m:ctrlPr>
                      </m:dPr>
                      <m:e>
                        <m:f>
                          <m:fPr>
                            <m:ctrlPr>
                              <a:rPr lang="fr-FR" i="1" smtClean="0">
                                <a:latin typeface="Cambria Math" panose="02040503050406030204" pitchFamily="18" charset="0"/>
                              </a:rPr>
                            </m:ctrlPr>
                          </m:fPr>
                          <m:num>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4</m:t>
                                    </m:r>
                                  </m:sub>
                                </m:sSub>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4</m:t>
                                    </m:r>
                                  </m:sup>
                                </m:sSup>
                              </m:den>
                            </m:f>
                            <m:r>
                              <a:rPr lang="fr-FR" i="1">
                                <a:latin typeface="Cambria Math" panose="02040503050406030204" pitchFamily="18" charset="0"/>
                              </a:rPr>
                              <m:t>−3</m:t>
                            </m:r>
                          </m:num>
                          <m:den>
                            <m:r>
                              <a:rPr lang="fr-FR" b="0" i="1" smtClean="0">
                                <a:latin typeface="Cambria Math" panose="02040503050406030204" pitchFamily="18" charset="0"/>
                              </a:rPr>
                              <m:t>4</m:t>
                            </m:r>
                          </m:den>
                        </m:f>
                      </m:e>
                    </m:d>
                    <m:r>
                      <a:rPr lang="fr-FR" i="1">
                        <a:latin typeface="Cambria Math" panose="02040503050406030204" pitchFamily="18" charset="0"/>
                      </a:rPr>
                      <m:t>)</m:t>
                    </m:r>
                  </m:oMath>
                </a14:m>
                <a:endParaRPr lang="fr-FR" dirty="0"/>
              </a:p>
              <a:p>
                <a:r>
                  <a:rPr lang="fr-FR" dirty="0"/>
                  <a:t>Enfin, en 2005, </a:t>
                </a:r>
                <a:r>
                  <a:rPr lang="fr-FR" dirty="0" err="1"/>
                  <a:t>Christies</a:t>
                </a:r>
                <a:r>
                  <a:rPr lang="fr-FR" dirty="0"/>
                  <a:t> présente une formulation de la variance du Ratio de Sharpe, valide </a:t>
                </a:r>
                <a:r>
                  <a:rPr lang="fr-FR" i="1" dirty="0"/>
                  <a:t>généralement</a:t>
                </a:r>
                <a:r>
                  <a:rPr lang="fr-FR" dirty="0"/>
                  <a:t>, c’est-à-dire, même en présence de rendements </a:t>
                </a:r>
                <a:r>
                  <a:rPr lang="fr-FR" i="1" dirty="0"/>
                  <a:t>non-</a:t>
                </a:r>
                <a:r>
                  <a:rPr lang="fr-FR" i="1" dirty="0" err="1"/>
                  <a:t>niid</a:t>
                </a:r>
                <a:r>
                  <a:rPr lang="fr-FR" i="1" dirty="0"/>
                  <a:t>.</a:t>
                </a:r>
                <a:r>
                  <a:rPr lang="fr-FR" dirty="0"/>
                  <a:t> Néanmoins, le prix à payer pour ce résultat générale est une formule d’autant plus complexe et difficilement </a:t>
                </a:r>
                <a:r>
                  <a:rPr lang="fr-FR" dirty="0" err="1"/>
                  <a:t>implémentable</a:t>
                </a:r>
                <a:r>
                  <a:rPr lang="fr-FR" dirty="0"/>
                  <a:t> :</a:t>
                </a:r>
              </a:p>
              <a:p>
                <a14:m>
                  <m:oMath xmlns:m="http://schemas.openxmlformats.org/officeDocument/2006/math">
                    <m:r>
                      <a:rPr lang="fr-FR" b="0" i="1" smtClean="0">
                        <a:latin typeface="Cambria Math" panose="02040503050406030204" pitchFamily="18" charset="0"/>
                      </a:rPr>
                      <m:t>𝑉𝐴𝑅</m:t>
                    </m:r>
                    <m:d>
                      <m:dPr>
                        <m:ctrlPr>
                          <a:rPr lang="fr-FR" b="0" i="1" smtClean="0">
                            <a:latin typeface="Cambria Math" panose="02040503050406030204" pitchFamily="18" charset="0"/>
                          </a:rPr>
                        </m:ctrlPr>
                      </m:dPr>
                      <m:e>
                        <m:rad>
                          <m:radPr>
                            <m:degHide m:val="on"/>
                            <m:ctrlPr>
                              <a:rPr lang="fr-FR" i="1">
                                <a:latin typeface="Cambria Math" panose="02040503050406030204" pitchFamily="18" charset="0"/>
                              </a:rPr>
                            </m:ctrlPr>
                          </m:radPr>
                          <m:deg/>
                          <m:e>
                            <m:r>
                              <a:rPr lang="fr-FR" i="1">
                                <a:latin typeface="Cambria Math" panose="02040503050406030204" pitchFamily="18" charset="0"/>
                              </a:rPr>
                              <m:t>𝑇</m:t>
                            </m:r>
                          </m:e>
                        </m:rad>
                        <m:r>
                          <a:rPr lang="fr-FR" b="0" i="1" smtClean="0">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d>
                    <m:r>
                      <a:rPr lang="fr-FR" b="0" i="1" smtClean="0">
                        <a:latin typeface="Cambria Math" panose="02040503050406030204" pitchFamily="18" charset="0"/>
                      </a:rPr>
                      <m:t>=</m:t>
                    </m:r>
                    <m:r>
                      <a:rPr lang="fr-FR" b="0" i="1" smtClean="0">
                        <a:latin typeface="Cambria Math" panose="02040503050406030204" pitchFamily="18" charset="0"/>
                      </a:rPr>
                      <m:t>𝐸</m:t>
                    </m:r>
                    <m:r>
                      <a:rPr lang="fr-FR" b="0" i="1" smtClean="0">
                        <a:latin typeface="Cambria Math" panose="02040503050406030204" pitchFamily="18" charset="0"/>
                      </a:rPr>
                      <m:t>[</m:t>
                    </m:r>
                    <m:f>
                      <m:fPr>
                        <m:ctrlPr>
                          <a:rPr lang="fr-FR" i="1">
                            <a:latin typeface="Cambria Math" panose="02040503050406030204" pitchFamily="18" charset="0"/>
                          </a:rPr>
                        </m:ctrlPr>
                      </m:fPr>
                      <m:num>
                        <m:sSup>
                          <m:sSupPr>
                            <m:ctrlPr>
                              <a:rPr lang="fr-FR" i="1" smtClean="0">
                                <a:latin typeface="Cambria Math" panose="02040503050406030204" pitchFamily="18" charset="0"/>
                              </a:rPr>
                            </m:ctrlPr>
                          </m:sSupPr>
                          <m:e>
                            <m:r>
                              <a:rPr lang="fr-FR" b="0" i="1" smtClean="0">
                                <a:latin typeface="Cambria Math" panose="02040503050406030204" pitchFamily="18" charset="0"/>
                              </a:rPr>
                              <m:t>𝑆𝑅</m:t>
                            </m:r>
                          </m:e>
                          <m:sup>
                            <m:r>
                              <a:rPr lang="fr-FR" b="0" i="1" smtClean="0">
                                <a:latin typeface="Cambria Math" panose="02040503050406030204" pitchFamily="18" charset="0"/>
                              </a:rPr>
                              <m:t>2</m:t>
                            </m:r>
                          </m:sup>
                        </m:sSup>
                      </m:num>
                      <m:den>
                        <m:r>
                          <a:rPr lang="fr-FR" b="0" i="1" smtClean="0">
                            <a:latin typeface="Cambria Math" panose="02040503050406030204" pitchFamily="18" charset="0"/>
                          </a:rPr>
                          <m:t>4</m:t>
                        </m:r>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b="0" i="1" smtClean="0">
                                <a:latin typeface="Cambria Math" panose="02040503050406030204" pitchFamily="18" charset="0"/>
                              </a:rPr>
                              <m:t>4</m:t>
                            </m:r>
                          </m:sup>
                        </m:sSup>
                      </m:den>
                    </m:f>
                    <m:r>
                      <a:rPr lang="fr-FR" b="0" i="1" smtClean="0">
                        <a:latin typeface="Cambria Math" panose="02040503050406030204" pitchFamily="18" charset="0"/>
                      </a:rPr>
                      <m:t> −</m:t>
                    </m:r>
                    <m:f>
                      <m:fPr>
                        <m:ctrlPr>
                          <a:rPr lang="fr-FR" i="1">
                            <a:latin typeface="Cambria Math" panose="02040503050406030204" pitchFamily="18" charset="0"/>
                          </a:rPr>
                        </m:ctrlPr>
                      </m:fPr>
                      <m:num>
                        <m:r>
                          <a:rPr lang="fr-FR" b="0" i="1" smtClean="0">
                            <a:latin typeface="Cambria Math" panose="02040503050406030204" pitchFamily="18" charset="0"/>
                          </a:rPr>
                          <m:t>𝑆𝑅</m:t>
                        </m:r>
                        <m:r>
                          <a:rPr lang="fr-FR" b="0" i="1" smtClean="0">
                            <a:latin typeface="Cambria Math" panose="02040503050406030204" pitchFamily="18" charset="0"/>
                          </a:rPr>
                          <m:t>.[</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𝑓𝑡</m:t>
                                </m:r>
                              </m:sub>
                            </m:sSub>
                          </m:e>
                        </m:d>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r>
                                  <a:rPr lang="fr-FR" i="1">
                                    <a:latin typeface="Cambria Math" panose="02040503050406030204" pitchFamily="18" charset="0"/>
                                  </a:rPr>
                                  <m:t>−</m:t>
                                </m:r>
                                <m:r>
                                  <a:rPr lang="fr-FR" i="1">
                                    <a:latin typeface="Cambria Math" panose="02040503050406030204" pitchFamily="18" charset="0"/>
                                  </a:rPr>
                                  <m:t>𝜇</m:t>
                                </m:r>
                              </m:e>
                            </m:d>
                          </m:e>
                          <m:sup>
                            <m:r>
                              <a:rPr lang="fr-FR" b="0" i="1" smtClean="0">
                                <a:latin typeface="Cambria Math" panose="02040503050406030204" pitchFamily="18" charset="0"/>
                              </a:rPr>
                              <m:t>2</m:t>
                            </m:r>
                          </m:sup>
                        </m:sSup>
                        <m:r>
                          <a:rPr lang="fr-FR" b="0" i="1" smtClean="0">
                            <a:latin typeface="Cambria Math" panose="02040503050406030204" pitchFamily="18" charset="0"/>
                          </a:rPr>
                          <m:t> −</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𝑓𝑡</m:t>
                                </m:r>
                              </m:sub>
                            </m:sSub>
                          </m:e>
                        </m:d>
                        <m:r>
                          <a:rPr lang="fr-FR" b="0" i="1" smtClean="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2</m:t>
                            </m:r>
                          </m:sup>
                        </m:sSup>
                        <m:r>
                          <a:rPr lang="fr-FR" b="0" i="1" smtClean="0">
                            <a:latin typeface="Cambria Math" panose="02040503050406030204" pitchFamily="18" charset="0"/>
                          </a:rPr>
                          <m:t>]</m:t>
                        </m:r>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b="0" i="1" smtClean="0">
                                <a:latin typeface="Cambria Math" panose="02040503050406030204" pitchFamily="18" charset="0"/>
                              </a:rPr>
                              <m:t>3</m:t>
                            </m:r>
                          </m:sup>
                        </m:sSup>
                      </m:den>
                    </m:f>
                    <m:r>
                      <a:rPr lang="fr-FR" b="0" i="1" smtClean="0">
                        <a:latin typeface="Cambria Math" panose="02040503050406030204" pitchFamily="18" charset="0"/>
                      </a:rPr>
                      <m:t>+</m:t>
                    </m:r>
                    <m:f>
                      <m:fPr>
                        <m:ctrlPr>
                          <a:rPr lang="fr-FR" i="1">
                            <a:latin typeface="Cambria Math" panose="02040503050406030204" pitchFamily="18" charset="0"/>
                          </a:rPr>
                        </m:ctrlPr>
                      </m:fPr>
                      <m:num>
                        <m:sSup>
                          <m:sSupPr>
                            <m:ctrlPr>
                              <a:rPr lang="fr-FR" i="1">
                                <a:latin typeface="Cambria Math" panose="02040503050406030204" pitchFamily="18" charset="0"/>
                              </a:rPr>
                            </m:ctrlPr>
                          </m:sSupPr>
                          <m:e>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r>
                                  <a:rPr lang="fr-FR" i="1">
                                    <a:latin typeface="Cambria Math" panose="02040503050406030204" pitchFamily="18" charset="0"/>
                                  </a:rPr>
                                  <m:t>−</m:t>
                                </m:r>
                                <m:r>
                                  <a:rPr lang="fr-FR" i="1">
                                    <a:latin typeface="Cambria Math" panose="02040503050406030204" pitchFamily="18" charset="0"/>
                                  </a:rPr>
                                  <m:t>𝜇</m:t>
                                </m:r>
                              </m:e>
                            </m:d>
                          </m:e>
                          <m:sup>
                            <m:r>
                              <a:rPr lang="fr-FR" i="1">
                                <a:latin typeface="Cambria Math" panose="02040503050406030204" pitchFamily="18" charset="0"/>
                              </a:rPr>
                              <m:t>2</m:t>
                            </m:r>
                          </m:sup>
                        </m:sSup>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2</m:t>
                            </m:r>
                          </m:sup>
                        </m:sSup>
                      </m:den>
                    </m:f>
                    <m:r>
                      <a:rPr lang="fr-FR" b="0" i="1" smtClean="0">
                        <a:latin typeface="Cambria Math" panose="02040503050406030204" pitchFamily="18" charset="0"/>
                      </a:rPr>
                      <m:t> −</m:t>
                    </m:r>
                    <m:f>
                      <m:fPr>
                        <m:ctrlPr>
                          <a:rPr lang="fr-FR" i="1">
                            <a:latin typeface="Cambria Math" panose="02040503050406030204" pitchFamily="18" charset="0"/>
                          </a:rPr>
                        </m:ctrlPr>
                      </m:fPr>
                      <m:num>
                        <m:r>
                          <a:rPr lang="fr-FR" b="0" i="1" smtClean="0">
                            <a:latin typeface="Cambria Math" panose="02040503050406030204" pitchFamily="18" charset="0"/>
                          </a:rPr>
                          <m:t>2.</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𝑅</m:t>
                                </m:r>
                              </m:e>
                              <m:sub>
                                <m:r>
                                  <a:rPr lang="fr-FR" i="1">
                                    <a:latin typeface="Cambria Math" panose="02040503050406030204" pitchFamily="18" charset="0"/>
                                  </a:rPr>
                                  <m:t>𝑡</m:t>
                                </m:r>
                              </m:sub>
                            </m:sSub>
                            <m:r>
                              <a:rPr lang="fr-FR" i="1">
                                <a:latin typeface="Cambria Math" panose="02040503050406030204" pitchFamily="18" charset="0"/>
                              </a:rPr>
                              <m:t>−</m:t>
                            </m:r>
                            <m:r>
                              <a:rPr lang="fr-FR" i="1">
                                <a:latin typeface="Cambria Math" panose="02040503050406030204" pitchFamily="18" charset="0"/>
                              </a:rPr>
                              <m:t>𝜇</m:t>
                            </m:r>
                          </m:e>
                        </m:d>
                      </m:num>
                      <m:den>
                        <m:r>
                          <a:rPr lang="fr-FR" i="1">
                            <a:latin typeface="Cambria Math" panose="02040503050406030204" pitchFamily="18" charset="0"/>
                          </a:rPr>
                          <m:t>𝜎</m:t>
                        </m:r>
                      </m:den>
                    </m:f>
                    <m:r>
                      <a:rPr lang="fr-FR" b="0" i="1" smtClean="0">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3.</m:t>
                        </m:r>
                        <m:sSup>
                          <m:sSupPr>
                            <m:ctrlPr>
                              <a:rPr lang="fr-FR" i="1">
                                <a:latin typeface="Cambria Math" panose="02040503050406030204" pitchFamily="18" charset="0"/>
                              </a:rPr>
                            </m:ctrlPr>
                          </m:sSupPr>
                          <m:e>
                            <m:r>
                              <a:rPr lang="fr-FR" i="1">
                                <a:latin typeface="Cambria Math" panose="02040503050406030204" pitchFamily="18" charset="0"/>
                              </a:rPr>
                              <m:t>𝑆𝑅</m:t>
                            </m:r>
                          </m:e>
                          <m:sup>
                            <m:r>
                              <a:rPr lang="fr-FR" i="1">
                                <a:latin typeface="Cambria Math" panose="02040503050406030204" pitchFamily="18" charset="0"/>
                              </a:rPr>
                              <m:t>2</m:t>
                            </m:r>
                          </m:sup>
                        </m:sSup>
                      </m:num>
                      <m:den>
                        <m:r>
                          <a:rPr lang="fr-FR" b="0" i="1" smtClean="0">
                            <a:latin typeface="Cambria Math" panose="02040503050406030204" pitchFamily="18" charset="0"/>
                          </a:rPr>
                          <m:t>4</m:t>
                        </m:r>
                      </m:den>
                    </m:f>
                    <m:r>
                      <a:rPr lang="fr-FR" b="0" i="1" smtClean="0">
                        <a:latin typeface="Cambria Math" panose="02040503050406030204" pitchFamily="18" charset="0"/>
                      </a:rPr>
                      <m:t>]</m:t>
                    </m:r>
                  </m:oMath>
                </a14:m>
                <a:endParaRPr lang="fr-FR" dirty="0"/>
              </a:p>
              <a:p>
                <a:endParaRPr lang="fr-FR" dirty="0"/>
              </a:p>
              <a:p>
                <a:endParaRPr lang="fr-FR" dirty="0"/>
              </a:p>
              <a:p>
                <a:endParaRPr lang="fr-FR" dirty="0"/>
              </a:p>
            </p:txBody>
          </p:sp>
        </mc:Choice>
        <mc:Fallback xmlns="">
          <p:sp>
            <p:nvSpPr>
              <p:cNvPr id="3" name="Content Placeholder 2">
                <a:extLst>
                  <a:ext uri="{FF2B5EF4-FFF2-40B4-BE49-F238E27FC236}">
                    <a16:creationId xmlns:a16="http://schemas.microsoft.com/office/drawing/2014/main" id="{6F9A7226-2CE4-9E4D-806B-99D699EE0DC5}"/>
                  </a:ext>
                </a:extLst>
              </p:cNvPr>
              <p:cNvSpPr>
                <a:spLocks noGrp="1" noRot="1" noChangeAspect="1" noMove="1" noResize="1" noEditPoints="1" noAdjustHandles="1" noChangeArrowheads="1" noChangeShapeType="1" noTextEdit="1"/>
              </p:cNvSpPr>
              <p:nvPr>
                <p:ph idx="1"/>
              </p:nvPr>
            </p:nvSpPr>
            <p:spPr>
              <a:xfrm>
                <a:off x="2231136" y="2483556"/>
                <a:ext cx="7729728" cy="3996266"/>
              </a:xfrm>
              <a:blipFill>
                <a:blip r:embed="rId2"/>
                <a:stretch>
                  <a:fillRect l="-164" t="-635"/>
                </a:stretch>
              </a:blipFill>
            </p:spPr>
            <p:txBody>
              <a:bodyPr/>
              <a:lstStyle/>
              <a:p>
                <a:r>
                  <a:rPr lang="fr-FR">
                    <a:noFill/>
                  </a:rPr>
                  <a:t> </a:t>
                </a:r>
              </a:p>
            </p:txBody>
          </p:sp>
        </mc:Fallback>
      </mc:AlternateContent>
    </p:spTree>
    <p:extLst>
      <p:ext uri="{BB962C8B-B14F-4D97-AF65-F5344CB8AC3E}">
        <p14:creationId xmlns:p14="http://schemas.microsoft.com/office/powerpoint/2010/main" val="7483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ACC367-7EE1-2C43-AAB6-2B337D192FE1}"/>
                  </a:ext>
                </a:extLst>
              </p:cNvPr>
              <p:cNvSpPr>
                <a:spLocks noGrp="1"/>
              </p:cNvSpPr>
              <p:nvPr>
                <p:ph idx="1"/>
              </p:nvPr>
            </p:nvSpPr>
            <p:spPr>
              <a:xfrm>
                <a:off x="2231136" y="812800"/>
                <a:ext cx="7729728" cy="4927227"/>
              </a:xfrm>
            </p:spPr>
            <p:txBody>
              <a:bodyPr/>
              <a:lstStyle/>
              <a:p>
                <a:r>
                  <a:rPr lang="fr-FR" dirty="0"/>
                  <a:t>Ainsi, l</a:t>
                </a:r>
                <a:r>
                  <a:rPr lang="fr-FR" i="1" dirty="0"/>
                  <a:t>’</a:t>
                </a:r>
                <a:r>
                  <a:rPr lang="fr-FR" dirty="0"/>
                  <a:t>auteur souhaite déterminer une distribution du Ratio de Sharpe qui, comme celle de </a:t>
                </a:r>
                <a:r>
                  <a:rPr lang="fr-FR" dirty="0" err="1"/>
                  <a:t>Christies</a:t>
                </a:r>
                <a:r>
                  <a:rPr lang="fr-FR" dirty="0"/>
                  <a:t> (2005) serait vrai </a:t>
                </a:r>
                <a:r>
                  <a:rPr lang="fr-FR" i="1" dirty="0"/>
                  <a:t>généralement, </a:t>
                </a:r>
                <a:r>
                  <a:rPr lang="fr-FR" dirty="0"/>
                  <a:t>mais qui en plus, serais facilement calculable et donc </a:t>
                </a:r>
                <a:r>
                  <a:rPr lang="fr-FR" dirty="0" err="1"/>
                  <a:t>implémentable</a:t>
                </a:r>
                <a:r>
                  <a:rPr lang="fr-FR" dirty="0"/>
                  <a:t>, par exemple, dans une feuille Excel.</a:t>
                </a:r>
              </a:p>
              <a:p>
                <a:r>
                  <a:rPr lang="fr-FR" dirty="0"/>
                  <a:t>La distribution du Ratio de Sharpe présente par </a:t>
                </a:r>
                <a:r>
                  <a:rPr lang="fr-FR" dirty="0" err="1"/>
                  <a:t>Opdyke</a:t>
                </a:r>
                <a:r>
                  <a:rPr lang="fr-FR" dirty="0"/>
                  <a:t> est la suivante : </a:t>
                </a:r>
              </a:p>
              <a:p>
                <a:pPr marL="0" indent="0">
                  <a:buNone/>
                </a:pPr>
                <a14:m>
                  <m:oMathPara xmlns:m="http://schemas.openxmlformats.org/officeDocument/2006/math">
                    <m:oMathParaPr>
                      <m:jc m:val="centerGroup"/>
                    </m:oMathParaPr>
                    <m:oMath xmlns:m="http://schemas.openxmlformats.org/officeDocument/2006/math">
                      <m:rad>
                        <m:radPr>
                          <m:degHide m:val="on"/>
                          <m:ctrlPr>
                            <a:rPr lang="fr-FR" i="1">
                              <a:latin typeface="Cambria Math" panose="02040503050406030204" pitchFamily="18" charset="0"/>
                            </a:rPr>
                          </m:ctrlPr>
                        </m:radPr>
                        <m:deg/>
                        <m:e>
                          <m:r>
                            <a:rPr lang="fr-FR" i="1">
                              <a:latin typeface="Cambria Math" panose="02040503050406030204" pitchFamily="18" charset="0"/>
                            </a:rPr>
                            <m:t>𝑇</m:t>
                          </m:r>
                        </m:e>
                      </m:rad>
                      <m:r>
                        <a:rPr lang="fr-FR" i="1">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i="1">
                          <a:latin typeface="Cambria Math" panose="02040503050406030204" pitchFamily="18" charset="0"/>
                        </a:rPr>
                        <m:t>−</m:t>
                      </m:r>
                      <m:r>
                        <a:rPr lang="fr-FR" i="1">
                          <a:latin typeface="Cambria Math" panose="02040503050406030204" pitchFamily="18" charset="0"/>
                        </a:rPr>
                        <m:t>𝑆𝑅</m:t>
                      </m:r>
                      <m:r>
                        <a:rPr lang="fr-FR" i="1">
                          <a:latin typeface="Cambria Math" panose="02040503050406030204" pitchFamily="18" charset="0"/>
                        </a:rPr>
                        <m:t>)~</m:t>
                      </m:r>
                      <m:r>
                        <a:rPr lang="fr-FR" i="1">
                          <a:latin typeface="Cambria Math" panose="02040503050406030204" pitchFamily="18" charset="0"/>
                        </a:rPr>
                        <m:t>𝑁</m:t>
                      </m:r>
                      <m:r>
                        <a:rPr lang="fr-FR" i="1">
                          <a:latin typeface="Cambria Math" panose="02040503050406030204" pitchFamily="18" charset="0"/>
                        </a:rPr>
                        <m:t>(</m:t>
                      </m:r>
                      <m:r>
                        <a:rPr lang="fr-FR" i="1">
                          <a:latin typeface="Cambria Math" panose="02040503050406030204" pitchFamily="18" charset="0"/>
                        </a:rPr>
                        <m:t>𝑂</m:t>
                      </m:r>
                      <m:r>
                        <a:rPr lang="fr-FR" i="1">
                          <a:latin typeface="Cambria Math" panose="02040503050406030204" pitchFamily="18" charset="0"/>
                        </a:rPr>
                        <m:t>,1+</m:t>
                      </m:r>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1">
                                  <a:latin typeface="Cambria Math" panose="02040503050406030204" pitchFamily="18" charset="0"/>
                                </a:rPr>
                                <m:t>𝑆𝑅</m:t>
                              </m:r>
                            </m:e>
                            <m:sup>
                              <m:r>
                                <a:rPr lang="fr-FR" i="1">
                                  <a:latin typeface="Cambria Math" panose="02040503050406030204" pitchFamily="18" charset="0"/>
                                </a:rPr>
                                <m:t>2</m:t>
                              </m:r>
                            </m:sup>
                          </m:sSup>
                        </m:num>
                        <m:den>
                          <m:r>
                            <a:rPr lang="fr-FR" i="1">
                              <a:latin typeface="Cambria Math" panose="02040503050406030204" pitchFamily="18" charset="0"/>
                            </a:rPr>
                            <m:t>4</m:t>
                          </m:r>
                        </m:den>
                      </m:f>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4</m:t>
                                  </m:r>
                                </m:sub>
                              </m:sSub>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4</m:t>
                                  </m:r>
                                </m:sup>
                              </m:sSup>
                            </m:den>
                          </m:f>
                          <m:r>
                            <a:rPr lang="fr-FR" i="1">
                              <a:latin typeface="Cambria Math" panose="02040503050406030204" pitchFamily="18" charset="0"/>
                            </a:rPr>
                            <m:t>−1</m:t>
                          </m:r>
                        </m:e>
                      </m:d>
                      <m:r>
                        <a:rPr lang="fr-FR" i="1">
                          <a:latin typeface="Cambria Math" panose="02040503050406030204" pitchFamily="18" charset="0"/>
                        </a:rPr>
                        <m:t>−</m:t>
                      </m:r>
                      <m:r>
                        <a:rPr lang="fr-FR" i="1">
                          <a:latin typeface="Cambria Math" panose="02040503050406030204" pitchFamily="18" charset="0"/>
                        </a:rPr>
                        <m:t>𝑆𝑅</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3</m:t>
                              </m:r>
                            </m:sub>
                          </m:sSub>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3</m:t>
                              </m:r>
                            </m:sup>
                          </m:sSup>
                        </m:den>
                      </m:f>
                      <m:r>
                        <a:rPr lang="fr-FR" i="1">
                          <a:latin typeface="Cambria Math" panose="02040503050406030204" pitchFamily="18" charset="0"/>
                        </a:rPr>
                        <m:t>)</m:t>
                      </m:r>
                    </m:oMath>
                  </m:oMathPara>
                </a14:m>
                <a:endParaRPr lang="fr-FR" dirty="0"/>
              </a:p>
              <a:p>
                <a:r>
                  <a:rPr lang="fr-FR" dirty="0"/>
                  <a:t>La statistique du test est donc : </a:t>
                </a:r>
              </a:p>
              <a:p>
                <a:pPr marL="228600" lvl="1" indent="0">
                  <a:buNone/>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i="1">
                              <a:latin typeface="Cambria Math" panose="02040503050406030204" pitchFamily="18" charset="0"/>
                            </a:rPr>
                            <m:t>(</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i="1">
                              <a:latin typeface="Cambria Math" panose="02040503050406030204" pitchFamily="18" charset="0"/>
                            </a:rPr>
                            <m:t>−</m:t>
                          </m:r>
                          <m:r>
                            <a:rPr lang="fr-FR" i="1">
                              <a:latin typeface="Cambria Math" panose="02040503050406030204" pitchFamily="18" charset="0"/>
                            </a:rPr>
                            <m:t>𝑆𝑅</m:t>
                          </m:r>
                          <m:r>
                            <a:rPr lang="fr-FR" i="1">
                              <a:latin typeface="Cambria Math" panose="02040503050406030204" pitchFamily="18" charset="0"/>
                            </a:rPr>
                            <m:t>)</m:t>
                          </m:r>
                        </m:num>
                        <m:den>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r>
                                    <a:rPr lang="fr-FR" i="1">
                                      <a:latin typeface="Cambria Math" panose="02040503050406030204" pitchFamily="18" charset="0"/>
                                    </a:rPr>
                                    <m:t>1+</m:t>
                                  </m:r>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1">
                                              <a:latin typeface="Cambria Math" panose="02040503050406030204" pitchFamily="18" charset="0"/>
                                            </a:rPr>
                                            <m:t>𝑆𝑅</m:t>
                                          </m:r>
                                        </m:e>
                                        <m:sup>
                                          <m:r>
                                            <a:rPr lang="fr-FR" i="1">
                                              <a:latin typeface="Cambria Math" panose="02040503050406030204" pitchFamily="18" charset="0"/>
                                            </a:rPr>
                                            <m:t>2</m:t>
                                          </m:r>
                                        </m:sup>
                                      </m:sSup>
                                    </m:num>
                                    <m:den>
                                      <m:r>
                                        <a:rPr lang="fr-FR" i="1">
                                          <a:latin typeface="Cambria Math" panose="02040503050406030204" pitchFamily="18" charset="0"/>
                                        </a:rPr>
                                        <m:t>4</m:t>
                                      </m:r>
                                    </m:den>
                                  </m:f>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4</m:t>
                                              </m:r>
                                            </m:sub>
                                          </m:sSub>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4</m:t>
                                              </m:r>
                                            </m:sup>
                                          </m:sSup>
                                        </m:den>
                                      </m:f>
                                      <m:r>
                                        <a:rPr lang="fr-FR" i="1">
                                          <a:latin typeface="Cambria Math" panose="02040503050406030204" pitchFamily="18" charset="0"/>
                                        </a:rPr>
                                        <m:t>−1</m:t>
                                      </m:r>
                                    </m:e>
                                  </m:d>
                                  <m:r>
                                    <a:rPr lang="fr-FR" i="1">
                                      <a:latin typeface="Cambria Math" panose="02040503050406030204" pitchFamily="18" charset="0"/>
                                    </a:rPr>
                                    <m:t>−</m:t>
                                  </m:r>
                                  <m:r>
                                    <a:rPr lang="fr-FR" i="1">
                                      <a:latin typeface="Cambria Math" panose="02040503050406030204" pitchFamily="18" charset="0"/>
                                    </a:rPr>
                                    <m:t>𝑆𝑅</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𝜇</m:t>
                                          </m:r>
                                        </m:e>
                                        <m:sub>
                                          <m:r>
                                            <a:rPr lang="fr-FR" i="1">
                                              <a:latin typeface="Cambria Math" panose="02040503050406030204" pitchFamily="18" charset="0"/>
                                            </a:rPr>
                                            <m:t>3</m:t>
                                          </m:r>
                                        </m:sub>
                                      </m:sSub>
                                    </m:num>
                                    <m:den>
                                      <m:sSup>
                                        <m:sSupPr>
                                          <m:ctrlPr>
                                            <a:rPr lang="fr-FR" i="1">
                                              <a:latin typeface="Cambria Math" panose="02040503050406030204" pitchFamily="18" charset="0"/>
                                            </a:rPr>
                                          </m:ctrlPr>
                                        </m:sSupPr>
                                        <m:e>
                                          <m:r>
                                            <a:rPr lang="fr-FR" i="1">
                                              <a:latin typeface="Cambria Math" panose="02040503050406030204" pitchFamily="18" charset="0"/>
                                            </a:rPr>
                                            <m:t>𝜎</m:t>
                                          </m:r>
                                        </m:e>
                                        <m:sup>
                                          <m:r>
                                            <a:rPr lang="fr-FR" i="1">
                                              <a:latin typeface="Cambria Math" panose="02040503050406030204" pitchFamily="18" charset="0"/>
                                            </a:rPr>
                                            <m:t>3</m:t>
                                          </m:r>
                                        </m:sup>
                                      </m:sSup>
                                    </m:den>
                                  </m:f>
                                </m:num>
                                <m:den>
                                  <m:r>
                                    <a:rPr lang="fr-FR" i="1">
                                      <a:latin typeface="Cambria Math" panose="02040503050406030204" pitchFamily="18" charset="0"/>
                                    </a:rPr>
                                    <m:t>𝑇</m:t>
                                  </m:r>
                                  <m:r>
                                    <a:rPr lang="fr-FR" i="1">
                                      <a:latin typeface="Cambria Math" panose="02040503050406030204" pitchFamily="18" charset="0"/>
                                    </a:rPr>
                                    <m:t> −1</m:t>
                                  </m:r>
                                </m:den>
                              </m:f>
                            </m:e>
                          </m:rad>
                        </m:den>
                      </m:f>
                      <m:r>
                        <a:rPr lang="fr-FR" i="1">
                          <a:latin typeface="Cambria Math" panose="02040503050406030204" pitchFamily="18" charset="0"/>
                        </a:rPr>
                        <m:t>~</m:t>
                      </m:r>
                      <m:r>
                        <a:rPr lang="fr-FR" i="1">
                          <a:latin typeface="Cambria Math" panose="02040503050406030204" pitchFamily="18" charset="0"/>
                        </a:rPr>
                        <m:t>𝑁</m:t>
                      </m:r>
                      <m:r>
                        <a:rPr lang="fr-FR" i="1">
                          <a:latin typeface="Cambria Math" panose="02040503050406030204" pitchFamily="18" charset="0"/>
                        </a:rPr>
                        <m:t>(</m:t>
                      </m:r>
                      <m:r>
                        <a:rPr lang="fr-FR" i="1">
                          <a:latin typeface="Cambria Math" panose="02040503050406030204" pitchFamily="18" charset="0"/>
                        </a:rPr>
                        <m:t>𝑂</m:t>
                      </m:r>
                      <m:r>
                        <a:rPr lang="fr-FR" i="1">
                          <a:latin typeface="Cambria Math" panose="02040503050406030204" pitchFamily="18" charset="0"/>
                        </a:rPr>
                        <m:t>,1)</m:t>
                      </m:r>
                    </m:oMath>
                  </m:oMathPara>
                </a14:m>
                <a:endParaRPr lang="fr-FR" dirty="0"/>
              </a:p>
              <a:p>
                <a:r>
                  <a:rPr lang="fr-FR" dirty="0"/>
                  <a:t>Nous permettant de tester :</a:t>
                </a:r>
              </a:p>
              <a:p>
                <a:pPr marL="0" indent="0">
                  <a:buNone/>
                </a:pPr>
                <a14:m>
                  <m:oMathPara xmlns:m="http://schemas.openxmlformats.org/officeDocument/2006/math">
                    <m:oMathParaPr>
                      <m:jc m:val="centerGroup"/>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fr-FR" b="0" i="1" smtClean="0">
                                  <a:latin typeface="Cambria Math" panose="02040503050406030204" pitchFamily="18" charset="0"/>
                                </a:rPr>
                                <m:t>𝐻</m:t>
                              </m:r>
                              <m:r>
                                <a:rPr lang="fr-FR" b="0" i="1" smtClean="0">
                                  <a:latin typeface="Cambria Math" panose="02040503050406030204" pitchFamily="18" charset="0"/>
                                </a:rPr>
                                <m:t>0 :</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b="0" i="1" smtClean="0">
                                  <a:latin typeface="Cambria Math" panose="02040503050406030204" pitchFamily="18" charset="0"/>
                                </a:rPr>
                                <m:t>&lt;</m:t>
                              </m:r>
                              <m:r>
                                <a:rPr lang="fr-FR" b="0" i="1" smtClean="0">
                                  <a:latin typeface="Cambria Math" panose="02040503050406030204" pitchFamily="18" charset="0"/>
                                </a:rPr>
                                <m:t>𝑐</m:t>
                              </m:r>
                            </m:e>
                            <m:e>
                              <m:r>
                                <a:rPr lang="fr-FR" i="1">
                                  <a:latin typeface="Cambria Math" panose="02040503050406030204" pitchFamily="18" charset="0"/>
                                </a:rPr>
                                <m:t>𝐻</m:t>
                              </m:r>
                              <m:r>
                                <a:rPr lang="fr-FR" b="0" i="1" smtClean="0">
                                  <a:latin typeface="Cambria Math" panose="02040503050406030204" pitchFamily="18" charset="0"/>
                                </a:rPr>
                                <m:t>1</m:t>
                              </m:r>
                              <m:r>
                                <a:rPr lang="fr-FR" i="1">
                                  <a:latin typeface="Cambria Math" panose="02040503050406030204" pitchFamily="18" charset="0"/>
                                </a:rPr>
                                <m:t> :</m:t>
                              </m:r>
                              <m:acc>
                                <m:accPr>
                                  <m:chr m:val="̂"/>
                                  <m:ctrlPr>
                                    <a:rPr lang="fr-FR" i="1">
                                      <a:latin typeface="Cambria Math" panose="02040503050406030204" pitchFamily="18" charset="0"/>
                                    </a:rPr>
                                  </m:ctrlPr>
                                </m:accPr>
                                <m:e>
                                  <m:r>
                                    <a:rPr lang="fr-FR" i="1">
                                      <a:latin typeface="Cambria Math" panose="02040503050406030204" pitchFamily="18" charset="0"/>
                                    </a:rPr>
                                    <m:t>𝑆𝑅</m:t>
                                  </m:r>
                                </m:e>
                              </m:acc>
                              <m:r>
                                <a:rPr lang="fr-FR" b="0" i="1" smtClean="0">
                                  <a:latin typeface="Cambria Math" panose="02040503050406030204" pitchFamily="18" charset="0"/>
                                </a:rPr>
                                <m:t>&gt;</m:t>
                              </m:r>
                              <m:r>
                                <a:rPr lang="fr-FR" i="1">
                                  <a:latin typeface="Cambria Math" panose="02040503050406030204" pitchFamily="18" charset="0"/>
                                </a:rPr>
                                <m:t>𝑐</m:t>
                              </m:r>
                            </m:e>
                          </m:eqArr>
                        </m:e>
                      </m:d>
                      <m:r>
                        <a:rPr lang="fr-FR" b="0" i="1" smtClean="0">
                          <a:latin typeface="Cambria Math" panose="02040503050406030204" pitchFamily="18" charset="0"/>
                        </a:rPr>
                        <m:t>          , </m:t>
                      </m:r>
                      <m:r>
                        <a:rPr lang="fr-FR" b="0" i="1" smtClean="0">
                          <a:latin typeface="Cambria Math" panose="02040503050406030204" pitchFamily="18" charset="0"/>
                        </a:rPr>
                        <m:t>𝑎𝑣𝑒𝑐</m:t>
                      </m:r>
                      <m:r>
                        <a:rPr lang="fr-FR" b="0" i="1" smtClean="0">
                          <a:latin typeface="Cambria Math" panose="02040503050406030204" pitchFamily="18" charset="0"/>
                        </a:rPr>
                        <m:t> </m:t>
                      </m:r>
                      <m:r>
                        <a:rPr lang="fr-FR" b="0" i="1" smtClean="0">
                          <a:latin typeface="Cambria Math" panose="02040503050406030204" pitchFamily="18" charset="0"/>
                        </a:rPr>
                        <m:t>𝑐</m:t>
                      </m:r>
                      <m:r>
                        <a:rPr lang="fr-FR" b="0" i="1" smtClean="0">
                          <a:latin typeface="Cambria Math" panose="02040503050406030204" pitchFamily="18" charset="0"/>
                        </a:rPr>
                        <m:t>=</m:t>
                      </m:r>
                      <m:r>
                        <a:rPr lang="fr-FR" b="0" i="1" smtClean="0">
                          <a:latin typeface="Cambria Math" panose="02040503050406030204" pitchFamily="18" charset="0"/>
                        </a:rPr>
                        <m:t>𝑆𝑅</m:t>
                      </m:r>
                      <m:r>
                        <a:rPr lang="fr-FR" b="0" i="1" smtClean="0">
                          <a:latin typeface="Cambria Math" panose="02040503050406030204" pitchFamily="18" charset="0"/>
                        </a:rPr>
                        <m:t> </m:t>
                      </m:r>
                    </m:oMath>
                  </m:oMathPara>
                </a14:m>
                <a:endParaRPr lang="fr-FR" dirty="0"/>
              </a:p>
            </p:txBody>
          </p:sp>
        </mc:Choice>
        <mc:Fallback xmlns="">
          <p:sp>
            <p:nvSpPr>
              <p:cNvPr id="3" name="Content Placeholder 2">
                <a:extLst>
                  <a:ext uri="{FF2B5EF4-FFF2-40B4-BE49-F238E27FC236}">
                    <a16:creationId xmlns:a16="http://schemas.microsoft.com/office/drawing/2014/main" id="{AEACC367-7EE1-2C43-AAB6-2B337D192FE1}"/>
                  </a:ext>
                </a:extLst>
              </p:cNvPr>
              <p:cNvSpPr>
                <a:spLocks noGrp="1" noRot="1" noChangeAspect="1" noMove="1" noResize="1" noEditPoints="1" noAdjustHandles="1" noChangeArrowheads="1" noChangeShapeType="1" noTextEdit="1"/>
              </p:cNvSpPr>
              <p:nvPr>
                <p:ph idx="1"/>
              </p:nvPr>
            </p:nvSpPr>
            <p:spPr>
              <a:xfrm>
                <a:off x="2231136" y="812800"/>
                <a:ext cx="7729728" cy="4927227"/>
              </a:xfrm>
              <a:blipFill>
                <a:blip r:embed="rId2"/>
                <a:stretch>
                  <a:fillRect l="-493" t="-514" b="-33419"/>
                </a:stretch>
              </a:blipFill>
            </p:spPr>
            <p:txBody>
              <a:bodyPr/>
              <a:lstStyle/>
              <a:p>
                <a:r>
                  <a:rPr lang="fr-FR">
                    <a:noFill/>
                  </a:rPr>
                  <a:t> </a:t>
                </a:r>
              </a:p>
            </p:txBody>
          </p:sp>
        </mc:Fallback>
      </mc:AlternateContent>
    </p:spTree>
    <p:extLst>
      <p:ext uri="{BB962C8B-B14F-4D97-AF65-F5344CB8AC3E}">
        <p14:creationId xmlns:p14="http://schemas.microsoft.com/office/powerpoint/2010/main" val="1975269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8F0-D084-CD40-807C-5422F7F40BBF}"/>
              </a:ext>
            </a:extLst>
          </p:cNvPr>
          <p:cNvSpPr>
            <a:spLocks noGrp="1"/>
          </p:cNvSpPr>
          <p:nvPr>
            <p:ph type="title"/>
          </p:nvPr>
        </p:nvSpPr>
        <p:spPr/>
        <p:txBody>
          <a:bodyPr/>
          <a:lstStyle/>
          <a:p>
            <a:r>
              <a:rPr lang="fr-FR" dirty="0"/>
              <a:t>B) </a:t>
            </a:r>
            <a:r>
              <a:rPr lang="fr-FR" dirty="0" err="1"/>
              <a:t>Bias</a:t>
            </a:r>
            <a:r>
              <a:rPr lang="fr-FR" dirty="0"/>
              <a:t> d’</a:t>
            </a:r>
            <a:r>
              <a:rPr lang="fr-FR" dirty="0" err="1"/>
              <a:t>echantillonage</a:t>
            </a:r>
            <a:endParaRPr lang="fr-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9A7226-2CE4-9E4D-806B-99D699EE0DC5}"/>
                  </a:ext>
                </a:extLst>
              </p:cNvPr>
              <p:cNvSpPr>
                <a:spLocks noGrp="1"/>
              </p:cNvSpPr>
              <p:nvPr>
                <p:ph idx="1"/>
              </p:nvPr>
            </p:nvSpPr>
            <p:spPr>
              <a:xfrm>
                <a:off x="2231136" y="2483556"/>
                <a:ext cx="7729728" cy="3996266"/>
              </a:xfrm>
            </p:spPr>
            <p:txBody>
              <a:bodyPr>
                <a:normAutofit fontScale="85000" lnSpcReduction="10000"/>
              </a:bodyPr>
              <a:lstStyle/>
              <a:p>
                <a:r>
                  <a:rPr lang="fr-FR" dirty="0"/>
                  <a:t>Des estimateurs non-biaisés du SR ont été présentés sous l’hypothèse de rendements </a:t>
                </a:r>
                <a:r>
                  <a:rPr lang="fr-FR" i="1" dirty="0" err="1"/>
                  <a:t>niid</a:t>
                </a:r>
                <a:r>
                  <a:rPr lang="fr-FR" i="1" dirty="0"/>
                  <a:t> </a:t>
                </a:r>
                <a:r>
                  <a:rPr lang="fr-FR" dirty="0"/>
                  <a:t>(Miller &amp; </a:t>
                </a:r>
                <a:r>
                  <a:rPr lang="fr-FR" dirty="0" err="1"/>
                  <a:t>Gehr</a:t>
                </a:r>
                <a:r>
                  <a:rPr lang="fr-FR" dirty="0"/>
                  <a:t> 1978)</a:t>
                </a:r>
                <a:r>
                  <a:rPr lang="fr-FR" i="1" dirty="0"/>
                  <a:t>.</a:t>
                </a:r>
                <a:endParaRPr lang="fr-FR" dirty="0"/>
              </a:p>
              <a:p>
                <a14:m>
                  <m:oMath xmlns:m="http://schemas.openxmlformats.org/officeDocument/2006/math">
                    <m:r>
                      <m:rPr>
                        <m:sty m:val="p"/>
                      </m:rPr>
                      <a:rPr lang="fr-FR" b="0" i="0" smtClean="0">
                        <a:latin typeface="Cambria Math" panose="02040503050406030204" pitchFamily="18" charset="0"/>
                      </a:rPr>
                      <m:t>Christies</m:t>
                    </m:r>
                    <m:r>
                      <a:rPr lang="fr-FR" b="0" i="0" smtClean="0">
                        <a:latin typeface="Cambria Math" panose="02040503050406030204" pitchFamily="18" charset="0"/>
                      </a:rPr>
                      <m:t>, </m:t>
                    </m:r>
                  </m:oMath>
                </a14:m>
                <a:r>
                  <a:rPr lang="fr-FR" dirty="0"/>
                  <a:t>pour compléter la distribution présenté en 2005, souhaite également calculer l’estimateur non-</a:t>
                </a:r>
                <a:r>
                  <a:rPr lang="fr-FR" dirty="0" err="1"/>
                  <a:t>biasé</a:t>
                </a:r>
                <a:r>
                  <a:rPr lang="fr-FR" dirty="0"/>
                  <a:t> du SR, sans l’hypothèse </a:t>
                </a:r>
                <a:r>
                  <a:rPr lang="fr-FR" i="1" dirty="0" err="1"/>
                  <a:t>niid</a:t>
                </a:r>
                <a:r>
                  <a:rPr lang="fr-FR" i="1" dirty="0"/>
                  <a:t>.</a:t>
                </a:r>
                <a:endParaRPr lang="fr-FR" dirty="0"/>
              </a:p>
              <a:p>
                <a:r>
                  <a:rPr lang="fr-FR" dirty="0"/>
                  <a:t>Ironiquement, dans la formule qu’il présente, il utilise une estimation du </a:t>
                </a:r>
                <a:r>
                  <a:rPr lang="fr-FR" dirty="0" err="1"/>
                  <a:t>Skew</a:t>
                </a:r>
                <a:r>
                  <a:rPr lang="fr-FR" dirty="0"/>
                  <a:t> (moment d’ordre 3) qui n’est valide que sous l’hypothèse de rendements … </a:t>
                </a:r>
                <a:r>
                  <a:rPr lang="fr-FR" i="1" dirty="0" err="1"/>
                  <a:t>niid</a:t>
                </a:r>
                <a:r>
                  <a:rPr lang="fr-FR" i="1" dirty="0"/>
                  <a:t>.</a:t>
                </a:r>
              </a:p>
              <a:p>
                <a:r>
                  <a:rPr lang="fr-FR" dirty="0"/>
                  <a:t>L’auteur, en utilisant à la place de l’estimation du </a:t>
                </a:r>
                <a:r>
                  <a:rPr lang="fr-FR" dirty="0" err="1"/>
                  <a:t>Skew</a:t>
                </a:r>
                <a:r>
                  <a:rPr lang="fr-FR" dirty="0"/>
                  <a:t> de </a:t>
                </a:r>
                <a:r>
                  <a:rPr lang="fr-FR" dirty="0" err="1"/>
                  <a:t>Christies</a:t>
                </a:r>
                <a:r>
                  <a:rPr lang="fr-FR" dirty="0"/>
                  <a:t>, un autre estimateur du </a:t>
                </a:r>
                <a:r>
                  <a:rPr lang="fr-FR" dirty="0" err="1"/>
                  <a:t>Skew</a:t>
                </a:r>
                <a:r>
                  <a:rPr lang="fr-FR" dirty="0"/>
                  <a:t>, ne nécessitant pas l’hypothèse </a:t>
                </a:r>
                <a:r>
                  <a:rPr lang="fr-FR" i="1" dirty="0" err="1"/>
                  <a:t>niid</a:t>
                </a:r>
                <a:r>
                  <a:rPr lang="fr-FR" dirty="0"/>
                  <a:t>. Son </a:t>
                </a:r>
                <a:r>
                  <a:rPr lang="fr-FR" dirty="0" err="1"/>
                  <a:t>résulat</a:t>
                </a:r>
                <a:r>
                  <a:rPr lang="fr-FR" dirty="0"/>
                  <a:t> est donc valide </a:t>
                </a:r>
                <a:r>
                  <a:rPr lang="fr-FR" i="1" dirty="0"/>
                  <a:t>généralement </a:t>
                </a:r>
                <a:r>
                  <a:rPr lang="fr-FR" dirty="0"/>
                  <a:t>:</a:t>
                </a:r>
              </a:p>
              <a:p>
                <a:pPr marL="0" indent="0">
                  <a:buNone/>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𝐸</m:t>
                      </m:r>
                      <m:d>
                        <m:dPr>
                          <m:begChr m:val="["/>
                          <m:endChr m:val="]"/>
                          <m:ctrlPr>
                            <a:rPr lang="fr-FR" i="1" smtClean="0">
                              <a:latin typeface="Cambria Math" panose="02040503050406030204" pitchFamily="18" charset="0"/>
                            </a:rPr>
                          </m:ctrlPr>
                        </m:dPr>
                        <m:e>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𝑆𝑅</m:t>
                              </m:r>
                            </m:e>
                          </m:acc>
                          <m:d>
                            <m:dPr>
                              <m:ctrlPr>
                                <a:rPr lang="fr-FR" b="0" i="1" smtClean="0">
                                  <a:latin typeface="Cambria Math" panose="02040503050406030204" pitchFamily="18" charset="0"/>
                                </a:rPr>
                              </m:ctrlPr>
                            </m:dPr>
                            <m:e>
                              <m:acc>
                                <m:accPr>
                                  <m:chr m:val="̂"/>
                                  <m:ctrlPr>
                                    <a:rPr lang="fr-FR" b="0" i="1" smtClean="0">
                                      <a:latin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𝜇</m:t>
                                  </m:r>
                                </m:e>
                              </m:acc>
                              <m:r>
                                <a:rPr lang="fr-FR" b="0" i="1" smtClean="0">
                                  <a:latin typeface="Cambria Math" panose="02040503050406030204" pitchFamily="18" charset="0"/>
                                </a:rPr>
                                <m:t>, </m:t>
                              </m:r>
                              <m:acc>
                                <m:accPr>
                                  <m:chr m:val="̂"/>
                                  <m:ctrlPr>
                                    <a:rPr lang="fr-FR" b="0" i="1" smtClean="0">
                                      <a:latin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𝜎</m:t>
                                  </m:r>
                                </m:e>
                              </m:acc>
                            </m:e>
                          </m:d>
                        </m:e>
                      </m:d>
                      <m:r>
                        <a:rPr lang="fr-FR" b="0" i="1" smtClean="0">
                          <a:latin typeface="Cambria Math" panose="02040503050406030204" pitchFamily="18" charset="0"/>
                        </a:rPr>
                        <m:t>=</m:t>
                      </m:r>
                      <m:r>
                        <a:rPr lang="fr-FR" b="0" i="1" smtClean="0">
                          <a:latin typeface="Cambria Math" panose="02040503050406030204" pitchFamily="18" charset="0"/>
                        </a:rPr>
                        <m:t>𝑆𝑅</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𝜇</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𝜎</m:t>
                      </m:r>
                      <m:r>
                        <a:rPr lang="fr-FR" b="0" i="1" smtClean="0">
                          <a:latin typeface="Cambria Math" panose="02040503050406030204" pitchFamily="18" charset="0"/>
                        </a:rPr>
                        <m:t>)(1+ </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4</m:t>
                          </m:r>
                        </m:den>
                      </m:f>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4</m:t>
                                  </m:r>
                                </m:sub>
                              </m:sSub>
                            </m:num>
                            <m:den>
                              <m:sSup>
                                <m:sSupPr>
                                  <m:ctrlPr>
                                    <a:rPr lang="fr-FR" b="0" i="1" smtClean="0">
                                      <a:latin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𝜎</m:t>
                                  </m:r>
                                </m:e>
                                <m:sup>
                                  <m:r>
                                    <a:rPr lang="fr-FR" b="0" i="1" smtClean="0">
                                      <a:latin typeface="Cambria Math" panose="02040503050406030204" pitchFamily="18" charset="0"/>
                                    </a:rPr>
                                    <m:t>4</m:t>
                                  </m:r>
                                </m:sup>
                              </m:sSup>
                            </m:den>
                          </m:f>
                          <m:r>
                            <a:rPr lang="fr-FR" b="0" i="1" smtClean="0">
                              <a:latin typeface="Cambria Math" panose="02040503050406030204" pitchFamily="18" charset="0"/>
                            </a:rPr>
                            <m:t> −1)</m:t>
                          </m:r>
                        </m:num>
                        <m:den>
                          <m:r>
                            <a:rPr lang="fr-FR" b="0" i="1" smtClean="0">
                              <a:latin typeface="Cambria Math" panose="02040503050406030204" pitchFamily="18" charset="0"/>
                            </a:rPr>
                            <m:t>𝑇</m:t>
                          </m:r>
                        </m:den>
                      </m:f>
                      <m:r>
                        <a:rPr lang="fr-FR" b="0" i="1" smtClean="0">
                          <a:latin typeface="Cambria Math" panose="02040503050406030204" pitchFamily="18" charset="0"/>
                        </a:rPr>
                        <m:t>)</m:t>
                      </m:r>
                    </m:oMath>
                  </m:oMathPara>
                </a14:m>
                <a:endParaRPr lang="fr-FR" dirty="0"/>
              </a:p>
              <a:p>
                <a:r>
                  <a:rPr lang="fr-FR" dirty="0"/>
                  <a:t>L’estimateur non-biaisé du SR et vrai généralement est donc :</a:t>
                </a:r>
              </a:p>
              <a:p>
                <a:pPr marL="228600" lvl="1" indent="0">
                  <a:buNone/>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ea typeface="Cambria Math" panose="02040503050406030204" pitchFamily="18" charset="0"/>
                            </a:rPr>
                          </m:ctrlPr>
                        </m:fPr>
                        <m:num>
                          <m:acc>
                            <m:accPr>
                              <m:chr m:val="̂"/>
                              <m:ctrlPr>
                                <a:rPr lang="fr-FR"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𝑆𝑅</m:t>
                              </m:r>
                            </m:e>
                          </m:acc>
                        </m:num>
                        <m:den>
                          <m:r>
                            <a:rPr lang="fr-FR" i="1">
                              <a:latin typeface="Cambria Math" panose="02040503050406030204" pitchFamily="18" charset="0"/>
                            </a:rPr>
                            <m:t>(1+ </m:t>
                          </m:r>
                          <m:f>
                            <m:fPr>
                              <m:ctrlPr>
                                <a:rPr lang="fr-FR" i="1">
                                  <a:latin typeface="Cambria Math" panose="02040503050406030204" pitchFamily="18" charset="0"/>
                                </a:rPr>
                              </m:ctrlPr>
                            </m:fPr>
                            <m:num>
                              <m:r>
                                <a:rPr lang="fr-FR" i="1">
                                  <a:latin typeface="Cambria Math" panose="02040503050406030204" pitchFamily="18" charset="0"/>
                                </a:rPr>
                                <m:t>1</m:t>
                              </m:r>
                            </m:num>
                            <m:den>
                              <m:r>
                                <a:rPr lang="fr-FR" i="1">
                                  <a:latin typeface="Cambria Math" panose="02040503050406030204" pitchFamily="18" charset="0"/>
                                </a:rPr>
                                <m:t>4</m:t>
                              </m:r>
                            </m:den>
                          </m:f>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4</m:t>
                                      </m:r>
                                    </m:sub>
                                  </m:sSub>
                                </m:num>
                                <m:den>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rPr>
                                        <m:t>4</m:t>
                                      </m:r>
                                    </m:sup>
                                  </m:sSup>
                                </m:den>
                              </m:f>
                              <m:r>
                                <a:rPr lang="fr-FR" i="1">
                                  <a:latin typeface="Cambria Math" panose="02040503050406030204" pitchFamily="18" charset="0"/>
                                </a:rPr>
                                <m:t> −1)</m:t>
                              </m:r>
                            </m:num>
                            <m:den>
                              <m:r>
                                <a:rPr lang="fr-FR" i="1">
                                  <a:latin typeface="Cambria Math" panose="02040503050406030204" pitchFamily="18" charset="0"/>
                                </a:rPr>
                                <m:t>𝑇</m:t>
                              </m:r>
                            </m:den>
                          </m:f>
                          <m:r>
                            <a:rPr lang="fr-FR" i="1">
                              <a:latin typeface="Cambria Math" panose="02040503050406030204" pitchFamily="18" charset="0"/>
                            </a:rPr>
                            <m:t>)</m:t>
                          </m:r>
                          <m:r>
                            <m:rPr>
                              <m:nor/>
                            </m:rPr>
                            <a:rPr lang="fr-FR" dirty="0"/>
                            <m:t> </m:t>
                          </m:r>
                        </m:den>
                      </m:f>
                    </m:oMath>
                  </m:oMathPara>
                </a14:m>
                <a:endParaRPr lang="fr-FR" dirty="0"/>
              </a:p>
              <a:p>
                <a:endParaRPr lang="fr-FR" dirty="0"/>
              </a:p>
            </p:txBody>
          </p:sp>
        </mc:Choice>
        <mc:Fallback xmlns="">
          <p:sp>
            <p:nvSpPr>
              <p:cNvPr id="3" name="Content Placeholder 2">
                <a:extLst>
                  <a:ext uri="{FF2B5EF4-FFF2-40B4-BE49-F238E27FC236}">
                    <a16:creationId xmlns:a16="http://schemas.microsoft.com/office/drawing/2014/main" id="{6F9A7226-2CE4-9E4D-806B-99D699EE0DC5}"/>
                  </a:ext>
                </a:extLst>
              </p:cNvPr>
              <p:cNvSpPr>
                <a:spLocks noGrp="1" noRot="1" noChangeAspect="1" noMove="1" noResize="1" noEditPoints="1" noAdjustHandles="1" noChangeArrowheads="1" noChangeShapeType="1" noTextEdit="1"/>
              </p:cNvSpPr>
              <p:nvPr>
                <p:ph idx="1"/>
              </p:nvPr>
            </p:nvSpPr>
            <p:spPr>
              <a:xfrm>
                <a:off x="2231136" y="2483556"/>
                <a:ext cx="7729728" cy="3996266"/>
              </a:xfrm>
              <a:blipFill>
                <a:blip r:embed="rId2"/>
                <a:stretch>
                  <a:fillRect l="-164" t="-635" r="-985"/>
                </a:stretch>
              </a:blipFill>
            </p:spPr>
            <p:txBody>
              <a:bodyPr/>
              <a:lstStyle/>
              <a:p>
                <a:r>
                  <a:rPr lang="fr-FR">
                    <a:noFill/>
                  </a:rPr>
                  <a:t> </a:t>
                </a:r>
              </a:p>
            </p:txBody>
          </p:sp>
        </mc:Fallback>
      </mc:AlternateContent>
    </p:spTree>
    <p:extLst>
      <p:ext uri="{BB962C8B-B14F-4D97-AF65-F5344CB8AC3E}">
        <p14:creationId xmlns:p14="http://schemas.microsoft.com/office/powerpoint/2010/main" val="19414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575F9-7079-BE4F-B055-443964514EA7}"/>
              </a:ext>
            </a:extLst>
          </p:cNvPr>
          <p:cNvSpPr>
            <a:spLocks noGrp="1"/>
          </p:cNvSpPr>
          <p:nvPr>
            <p:ph idx="1"/>
          </p:nvPr>
        </p:nvSpPr>
        <p:spPr>
          <a:xfrm>
            <a:off x="2231136" y="316089"/>
            <a:ext cx="7729728" cy="6107289"/>
          </a:xfrm>
        </p:spPr>
        <p:txBody>
          <a:bodyPr/>
          <a:lstStyle/>
          <a:p>
            <a:r>
              <a:rPr lang="fr-FR" dirty="0"/>
              <a:t>Voici la distribution simulée du Ratio de Sharpe (SR), suivant la loi suivie par les rendements.</a:t>
            </a:r>
          </a:p>
          <a:p>
            <a:r>
              <a:rPr lang="fr-FR" dirty="0"/>
              <a:t>On utilise une configuration moyenne-variance donnant un SR = 1 (variance unitaire).</a:t>
            </a:r>
          </a:p>
          <a:p>
            <a:r>
              <a:rPr lang="fr-FR" dirty="0"/>
              <a:t>On utilise 3 distributions pour les rendements : Normale (1,1) ; Laplace(1,1), et APD (0.7, 1.35), </a:t>
            </a:r>
            <a:r>
              <a:rPr lang="fr-FR" dirty="0" err="1"/>
              <a:t>scalé</a:t>
            </a:r>
            <a:r>
              <a:rPr lang="fr-FR" dirty="0"/>
              <a:t> et centré en 1.</a:t>
            </a:r>
          </a:p>
          <a:p>
            <a:r>
              <a:rPr lang="fr-FR" dirty="0"/>
              <a:t>On peut voir que l’hypothèse de normalité des rendements (alors qu’ils sont, en réalité, corrélés et non-normaux), a des conséquences assez importantes sur l’inférence statistique qu’on pourrais faire sur le SR :</a:t>
            </a:r>
          </a:p>
        </p:txBody>
      </p:sp>
      <p:pic>
        <p:nvPicPr>
          <p:cNvPr id="6" name="Picture 5">
            <a:extLst>
              <a:ext uri="{FF2B5EF4-FFF2-40B4-BE49-F238E27FC236}">
                <a16:creationId xmlns:a16="http://schemas.microsoft.com/office/drawing/2014/main" id="{DD226612-87B7-EA4D-9D91-A129231A822E}"/>
              </a:ext>
            </a:extLst>
          </p:cNvPr>
          <p:cNvPicPr>
            <a:picLocks noChangeAspect="1"/>
          </p:cNvPicPr>
          <p:nvPr/>
        </p:nvPicPr>
        <p:blipFill>
          <a:blip r:embed="rId2"/>
          <a:stretch>
            <a:fillRect/>
          </a:stretch>
        </p:blipFill>
        <p:spPr>
          <a:xfrm>
            <a:off x="2889957" y="3261078"/>
            <a:ext cx="6310488" cy="3596922"/>
          </a:xfrm>
          <a:prstGeom prst="rect">
            <a:avLst/>
          </a:prstGeom>
        </p:spPr>
      </p:pic>
    </p:spTree>
    <p:extLst>
      <p:ext uri="{BB962C8B-B14F-4D97-AF65-F5344CB8AC3E}">
        <p14:creationId xmlns:p14="http://schemas.microsoft.com/office/powerpoint/2010/main" val="24188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8F0-D084-CD40-807C-5422F7F40BBF}"/>
              </a:ext>
            </a:extLst>
          </p:cNvPr>
          <p:cNvSpPr>
            <a:spLocks noGrp="1"/>
          </p:cNvSpPr>
          <p:nvPr>
            <p:ph type="title"/>
          </p:nvPr>
        </p:nvSpPr>
        <p:spPr>
          <a:xfrm>
            <a:off x="2231136" y="603447"/>
            <a:ext cx="7729728" cy="1188720"/>
          </a:xfrm>
        </p:spPr>
        <p:txBody>
          <a:bodyPr/>
          <a:lstStyle/>
          <a:p>
            <a:r>
              <a:rPr lang="fr-FR" dirty="0"/>
              <a:t>III) La distribution statistique BI-VARIEE du ratio de </a:t>
            </a:r>
            <a:r>
              <a:rPr lang="fr-FR" dirty="0" err="1"/>
              <a:t>sharpe</a:t>
            </a:r>
            <a:endParaRPr lang="fr-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9A7226-2CE4-9E4D-806B-99D699EE0DC5}"/>
                  </a:ext>
                </a:extLst>
              </p:cNvPr>
              <p:cNvSpPr>
                <a:spLocks noGrp="1"/>
              </p:cNvSpPr>
              <p:nvPr>
                <p:ph idx="1"/>
              </p:nvPr>
            </p:nvSpPr>
            <p:spPr>
              <a:xfrm>
                <a:off x="2231136" y="2020711"/>
                <a:ext cx="7729728" cy="4459111"/>
              </a:xfrm>
            </p:spPr>
            <p:txBody>
              <a:bodyPr>
                <a:normAutofit/>
              </a:bodyPr>
              <a:lstStyle/>
              <a:p>
                <a:r>
                  <a:rPr lang="fr-FR" dirty="0"/>
                  <a:t>On souhaite avoir une distribution nous permettant d’effectuer le test statistique suivant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𝐻</m:t>
                              </m:r>
                              <m:r>
                                <a:rPr lang="fr-FR" i="1">
                                  <a:latin typeface="Cambria Math" panose="02040503050406030204" pitchFamily="18" charset="0"/>
                                </a:rPr>
                                <m:t>0 :</m:t>
                              </m:r>
                              <m:sSub>
                                <m:sSubPr>
                                  <m:ctrlPr>
                                    <a:rPr lang="fr-FR" i="1" smtClean="0">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b="0" i="1" smtClean="0">
                                      <a:latin typeface="Cambria Math" panose="02040503050406030204" pitchFamily="18" charset="0"/>
                                    </a:rPr>
                                    <m:t>𝑎</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b="0" i="1" smtClean="0">
                                      <a:latin typeface="Cambria Math" panose="02040503050406030204" pitchFamily="18" charset="0"/>
                                    </a:rPr>
                                    <m:t>𝑏</m:t>
                                  </m:r>
                                </m:sub>
                              </m:sSub>
                            </m:e>
                            <m:e>
                              <m:r>
                                <a:rPr lang="fr-FR" i="1">
                                  <a:latin typeface="Cambria Math" panose="02040503050406030204" pitchFamily="18" charset="0"/>
                                </a:rPr>
                                <m:t>𝐻</m:t>
                              </m:r>
                              <m:r>
                                <a:rPr lang="fr-FR" i="1">
                                  <a:latin typeface="Cambria Math" panose="02040503050406030204" pitchFamily="18" charset="0"/>
                                </a:rPr>
                                <m:t>1 :</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𝑎</m:t>
                                  </m:r>
                                </m:sub>
                              </m:sSub>
                              <m:r>
                                <a:rPr lang="fr-FR" i="1">
                                  <a:latin typeface="Cambria Math" panose="02040503050406030204" pitchFamily="18" charset="0"/>
                                </a:rPr>
                                <m:t>&gt;</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b="0" i="1" smtClean="0">
                                      <a:latin typeface="Cambria Math" panose="02040503050406030204" pitchFamily="18" charset="0"/>
                                    </a:rPr>
                                    <m:t>𝑏</m:t>
                                  </m:r>
                                </m:sub>
                              </m:sSub>
                            </m:e>
                          </m:eqArr>
                          <m:r>
                            <a:rPr lang="fr-FR" b="0" i="1" smtClean="0">
                              <a:latin typeface="Cambria Math" panose="02040503050406030204" pitchFamily="18" charset="0"/>
                            </a:rPr>
                            <m:t>&lt; = &gt; </m:t>
                          </m:r>
                        </m:e>
                      </m:d>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𝐻</m:t>
                              </m:r>
                              <m:r>
                                <a:rPr lang="fr-FR" i="1">
                                  <a:latin typeface="Cambria Math" panose="02040503050406030204" pitchFamily="18" charset="0"/>
                                </a:rPr>
                                <m:t>0 :</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𝑎</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𝑏</m:t>
                                  </m:r>
                                </m:sub>
                              </m:sSub>
                              <m:r>
                                <a:rPr lang="fr-FR" b="0" i="1" smtClean="0">
                                  <a:latin typeface="Cambria Math" panose="02040503050406030204" pitchFamily="18" charset="0"/>
                                </a:rPr>
                                <m:t>≤0</m:t>
                              </m:r>
                            </m:e>
                            <m:e>
                              <m:r>
                                <a:rPr lang="fr-FR" i="1">
                                  <a:latin typeface="Cambria Math" panose="02040503050406030204" pitchFamily="18" charset="0"/>
                                </a:rPr>
                                <m:t>𝐻</m:t>
                              </m:r>
                              <m:r>
                                <a:rPr lang="fr-FR" i="1">
                                  <a:latin typeface="Cambria Math" panose="02040503050406030204" pitchFamily="18" charset="0"/>
                                </a:rPr>
                                <m:t>1 :</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𝑎</m:t>
                                  </m:r>
                                </m:sub>
                              </m:sSub>
                              <m:r>
                                <a:rPr lang="fr-FR" i="1">
                                  <a:latin typeface="Cambria Math" panose="02040503050406030204" pitchFamily="18" charset="0"/>
                                </a:rPr>
                                <m:t>−</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𝑏</m:t>
                                  </m:r>
                                </m:sub>
                              </m:sSub>
                              <m:r>
                                <a:rPr lang="fr-FR" b="0" i="1" smtClean="0">
                                  <a:latin typeface="Cambria Math" panose="02040503050406030204" pitchFamily="18" charset="0"/>
                                </a:rPr>
                                <m:t>&gt;</m:t>
                              </m:r>
                              <m:r>
                                <a:rPr lang="fr-FR" i="1">
                                  <a:latin typeface="Cambria Math" panose="02040503050406030204" pitchFamily="18" charset="0"/>
                                </a:rPr>
                                <m:t>0</m:t>
                              </m:r>
                            </m:e>
                          </m:eqArr>
                          <m:r>
                            <a:rPr lang="fr-FR" i="1">
                              <a:latin typeface="Cambria Math" panose="02040503050406030204" pitchFamily="18" charset="0"/>
                            </a:rPr>
                            <m:t> </m:t>
                          </m:r>
                        </m:e>
                      </m:d>
                    </m:oMath>
                  </m:oMathPara>
                </a14:m>
                <a:endParaRPr lang="fr-FR" dirty="0"/>
              </a:p>
              <a:p>
                <a:r>
                  <a:rPr lang="fr-FR" dirty="0"/>
                  <a:t>En utilisant la distribution marginale du SR, qui est une </a:t>
                </a:r>
                <a:r>
                  <a:rPr lang="fr-FR" dirty="0" err="1"/>
                  <a:t>variable.normale</a:t>
                </a:r>
                <a:r>
                  <a:rPr lang="fr-FR" dirty="0"/>
                  <a:t>, l’auteur présente la distribution jointe de </a:t>
                </a:r>
                <a:r>
                  <a:rPr lang="fr-FR" dirty="0" err="1"/>
                  <a:t>SRa</a:t>
                </a:r>
                <a:r>
                  <a:rPr lang="fr-FR" dirty="0"/>
                  <a:t> et </a:t>
                </a:r>
                <a:r>
                  <a:rPr lang="fr-FR" dirty="0" err="1"/>
                  <a:t>SRb</a:t>
                </a:r>
                <a:r>
                  <a:rPr lang="fr-FR" dirty="0"/>
                  <a:t>, normale aussi, car combinaison linéaire de variable normale :</a:t>
                </a:r>
              </a:p>
              <a:p>
                <a:pPr marL="228600" lvl="1" indent="0">
                  <a:buNone/>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𝑑𝑖𝑓𝑓</m:t>
                          </m:r>
                        </m:sub>
                      </m:sSub>
                      <m:r>
                        <a:rPr lang="fr-FR" i="1">
                          <a:latin typeface="Cambria Math" panose="02040503050406030204" pitchFamily="18" charset="0"/>
                        </a:rPr>
                        <m:t>=</m:t>
                      </m:r>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𝑏</m:t>
                                  </m:r>
                                </m:sub>
                              </m:sSub>
                            </m:e>
                          </m:acc>
                          <m:r>
                            <a:rPr lang="fr-FR" i="1">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e>
                          </m:acc>
                        </m:e>
                      </m:d>
                      <m:r>
                        <a:rPr lang="fr-FR" i="1">
                          <a:latin typeface="Cambria Math" panose="02040503050406030204" pitchFamily="18" charset="0"/>
                        </a:rPr>
                        <m:t>−</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𝑏</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e>
                      </m:d>
                    </m:oMath>
                  </m:oMathPara>
                </a14:m>
                <a:endParaRPr lang="fr-FR" dirty="0"/>
              </a:p>
              <a:p>
                <a:pPr marL="228600" lvl="1" indent="0">
                  <a:buNone/>
                </a:pPr>
                <a:r>
                  <a:rPr lang="fr-FR" dirty="0"/>
                  <a:t>Et : 	</a:t>
                </a:r>
                <a14:m>
                  <m:oMath xmlns:m="http://schemas.openxmlformats.org/officeDocument/2006/math">
                    <m:rad>
                      <m:radPr>
                        <m:degHide m:val="on"/>
                        <m:ctrlPr>
                          <a:rPr lang="fr-FR" i="1">
                            <a:latin typeface="Cambria Math" panose="02040503050406030204" pitchFamily="18" charset="0"/>
                          </a:rPr>
                        </m:ctrlPr>
                      </m:radPr>
                      <m:deg/>
                      <m:e>
                        <m:r>
                          <a:rPr lang="fr-FR" i="1">
                            <a:latin typeface="Cambria Math" panose="02040503050406030204" pitchFamily="18" charset="0"/>
                          </a:rPr>
                          <m:t>𝑇</m:t>
                        </m:r>
                      </m:e>
                    </m:rad>
                    <m:d>
                      <m:dPr>
                        <m:ctrlPr>
                          <a:rPr lang="fr-FR" i="1">
                            <a:latin typeface="Cambria Math" panose="02040503050406030204" pitchFamily="18" charset="0"/>
                          </a:rPr>
                        </m:ctrlPr>
                      </m:dPr>
                      <m:e>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𝑑𝑖𝑓𝑓</m:t>
                            </m:r>
                          </m:sub>
                        </m:sSub>
                      </m:e>
                    </m:d>
                    <m:r>
                      <a:rPr lang="fr-FR" i="1">
                        <a:latin typeface="Cambria Math" panose="02040503050406030204" pitchFamily="18" charset="0"/>
                      </a:rPr>
                      <m:t>~</m:t>
                    </m:r>
                    <m:r>
                      <a:rPr lang="fr-FR" i="1">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𝑉𝐴𝑅</m:t>
                            </m:r>
                          </m:e>
                          <m:sub>
                            <m:r>
                              <a:rPr lang="fr-FR" b="0" i="1" smtClean="0">
                                <a:latin typeface="Cambria Math" panose="02040503050406030204" pitchFamily="18" charset="0"/>
                              </a:rPr>
                              <m:t>𝑑𝑖𝑓𝑓</m:t>
                            </m:r>
                          </m:sub>
                        </m:sSub>
                      </m:e>
                    </m:d>
                    <m:r>
                      <a:rPr lang="fr-FR" b="0" i="1" smtClean="0">
                        <a:latin typeface="Cambria Math" panose="02040503050406030204" pitchFamily="18" charset="0"/>
                      </a:rPr>
                      <m:t>, </m:t>
                    </m:r>
                  </m:oMath>
                </a14:m>
                <a:endParaRPr lang="fr-FR" b="0" dirty="0"/>
              </a:p>
              <a:p>
                <a:pPr marL="228600" lvl="1" indent="0">
                  <a:buNone/>
                </a:pPr>
                <a:r>
                  <a:rPr lang="fr-FR" dirty="0"/>
                  <a:t>Où : </a:t>
                </a:r>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rPr>
                          <m:t>𝑉𝐴𝑅</m:t>
                        </m:r>
                      </m:e>
                      <m:sub>
                        <m:r>
                          <a:rPr lang="fr-FR" i="1">
                            <a:latin typeface="Cambria Math" panose="02040503050406030204" pitchFamily="18" charset="0"/>
                          </a:rPr>
                          <m:t>𝑑𝑖𝑓𝑓</m:t>
                        </m:r>
                      </m:sub>
                    </m:sSub>
                    <m:r>
                      <a:rPr lang="fr-FR" b="0" i="1" smtClean="0">
                        <a:latin typeface="Cambria Math" panose="02040503050406030204" pitchFamily="18" charset="0"/>
                      </a:rPr>
                      <m:t>=1+ </m:t>
                    </m:r>
                    <m:f>
                      <m:fPr>
                        <m:ctrlPr>
                          <a:rPr lang="fr-FR" b="0" i="1" smtClean="0">
                            <a:latin typeface="Cambria Math" panose="02040503050406030204" pitchFamily="18" charset="0"/>
                          </a:rPr>
                        </m:ctrlPr>
                      </m:fPr>
                      <m:num>
                        <m:sSup>
                          <m:sSupPr>
                            <m:ctrlPr>
                              <a:rPr lang="fr-FR" b="0" i="1" smtClean="0">
                                <a:latin typeface="Cambria Math" panose="02040503050406030204" pitchFamily="18" charset="0"/>
                              </a:rPr>
                            </m:ctrlPr>
                          </m:sSupPr>
                          <m:e>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e>
                          <m:sup>
                            <m:r>
                              <a:rPr lang="fr-FR" b="0" i="1" smtClean="0">
                                <a:latin typeface="Cambria Math" panose="02040503050406030204" pitchFamily="18" charset="0"/>
                              </a:rPr>
                              <m:t>2</m:t>
                            </m:r>
                          </m:sup>
                        </m:sSup>
                      </m:num>
                      <m:den>
                        <m:r>
                          <a:rPr lang="fr-FR" b="0" i="1" smtClean="0">
                            <a:latin typeface="Cambria Math" panose="02040503050406030204" pitchFamily="18" charset="0"/>
                          </a:rPr>
                          <m:t>4</m:t>
                        </m:r>
                      </m:den>
                    </m:f>
                    <m:r>
                      <a:rPr lang="fr-FR" b="0" i="1" smtClean="0">
                        <a:latin typeface="Cambria Math" panose="02040503050406030204" pitchFamily="18" charset="0"/>
                      </a:rPr>
                      <m:t>.</m:t>
                    </m:r>
                    <m:d>
                      <m:dPr>
                        <m:begChr m:val="["/>
                        <m:endChr m:val="]"/>
                        <m:ctrlPr>
                          <a:rPr lang="fr-FR" b="0"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4</m:t>
                                </m:r>
                                <m:r>
                                  <a:rPr lang="fr-FR" b="0" i="1" smtClean="0">
                                    <a:latin typeface="Cambria Math" panose="02040503050406030204" pitchFamily="18" charset="0"/>
                                  </a:rPr>
                                  <m:t>𝑎</m:t>
                                </m:r>
                              </m:sub>
                            </m:sSub>
                          </m:num>
                          <m:den>
                            <m:sSub>
                              <m:sSubPr>
                                <m:ctrlPr>
                                  <a:rPr lang="fr-FR" i="1" smtClean="0">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rPr>
                                      <m:t>4</m:t>
                                    </m:r>
                                  </m:sup>
                                </m:sSup>
                              </m:e>
                              <m:sub>
                                <m:r>
                                  <a:rPr lang="fr-FR" b="0" i="1" smtClean="0">
                                    <a:latin typeface="Cambria Math" panose="02040503050406030204" pitchFamily="18" charset="0"/>
                                  </a:rPr>
                                  <m:t>𝑎</m:t>
                                </m:r>
                              </m:sub>
                            </m:sSub>
                          </m:den>
                        </m:f>
                        <m:r>
                          <a:rPr lang="fr-FR" b="0" i="1" smtClean="0">
                            <a:latin typeface="Cambria Math" panose="02040503050406030204" pitchFamily="18" charset="0"/>
                          </a:rPr>
                          <m:t> −1</m:t>
                        </m:r>
                      </m:e>
                    </m:d>
                    <m:r>
                      <a:rPr lang="fr-FR" b="0" i="1" smtClean="0">
                        <a:latin typeface="Cambria Math" panose="02040503050406030204" pitchFamily="18" charset="0"/>
                      </a:rPr>
                      <m:t> −</m:t>
                    </m:r>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r>
                      <a:rPr lang="fr-FR" b="0" i="1" smtClean="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ea typeface="Cambria Math" panose="02040503050406030204" pitchFamily="18" charset="0"/>
                              </a:rPr>
                              <m:t>3</m:t>
                            </m:r>
                            <m:r>
                              <a:rPr lang="fr-FR" i="1">
                                <a:latin typeface="Cambria Math" panose="02040503050406030204" pitchFamily="18" charset="0"/>
                              </a:rPr>
                              <m:t>𝑎</m:t>
                            </m:r>
                          </m:sub>
                        </m:sSub>
                      </m:num>
                      <m:den>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b="0" i="1" smtClean="0">
                                    <a:latin typeface="Cambria Math" panose="02040503050406030204" pitchFamily="18" charset="0"/>
                                    <a:ea typeface="Cambria Math" panose="02040503050406030204" pitchFamily="18" charset="0"/>
                                  </a:rPr>
                                  <m:t>3</m:t>
                                </m:r>
                              </m:sup>
                            </m:sSup>
                          </m:e>
                          <m:sub>
                            <m:r>
                              <a:rPr lang="fr-FR" i="1">
                                <a:latin typeface="Cambria Math" panose="02040503050406030204" pitchFamily="18" charset="0"/>
                              </a:rPr>
                              <m:t>𝑎</m:t>
                            </m:r>
                          </m:sub>
                        </m:sSub>
                      </m:den>
                    </m:f>
                    <m:r>
                      <a:rPr lang="fr-FR" b="0" i="1" smtClean="0">
                        <a:latin typeface="Cambria Math" panose="02040503050406030204" pitchFamily="18" charset="0"/>
                      </a:rPr>
                      <m:t>+</m:t>
                    </m:r>
                    <m:r>
                      <a:rPr lang="fr-FR" i="1">
                        <a:latin typeface="Cambria Math" panose="02040503050406030204" pitchFamily="18" charset="0"/>
                      </a:rPr>
                      <m:t>1+ </m:t>
                    </m:r>
                    <m:f>
                      <m:fPr>
                        <m:ctrlPr>
                          <a:rPr lang="fr-FR" i="1">
                            <a:latin typeface="Cambria Math" panose="02040503050406030204" pitchFamily="18" charset="0"/>
                          </a:rPr>
                        </m:ctrlPr>
                      </m:fPr>
                      <m:num>
                        <m:sSup>
                          <m:sSupPr>
                            <m:ctrlPr>
                              <a:rPr lang="fr-FR" i="1">
                                <a:latin typeface="Cambria Math" panose="02040503050406030204" pitchFamily="18" charset="0"/>
                              </a:rPr>
                            </m:ctrlPr>
                          </m:sSupPr>
                          <m:e>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𝑏</m:t>
                                </m:r>
                              </m:sub>
                            </m:sSub>
                          </m:e>
                          <m:sup>
                            <m:r>
                              <a:rPr lang="fr-FR" i="1">
                                <a:latin typeface="Cambria Math" panose="02040503050406030204" pitchFamily="18" charset="0"/>
                              </a:rPr>
                              <m:t>2</m:t>
                            </m:r>
                          </m:sup>
                        </m:sSup>
                      </m:num>
                      <m:den>
                        <m:r>
                          <a:rPr lang="fr-FR" i="1">
                            <a:latin typeface="Cambria Math" panose="02040503050406030204" pitchFamily="18" charset="0"/>
                          </a:rPr>
                          <m:t>4</m:t>
                        </m:r>
                      </m:den>
                    </m:f>
                    <m:r>
                      <a:rPr lang="fr-FR" i="1">
                        <a:latin typeface="Cambria Math" panose="02040503050406030204" pitchFamily="18" charset="0"/>
                      </a:rPr>
                      <m:t>.</m:t>
                    </m:r>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4</m:t>
                                </m:r>
                                <m:r>
                                  <a:rPr lang="fr-FR" b="0" i="1" smtClean="0">
                                    <a:latin typeface="Cambria Math" panose="02040503050406030204" pitchFamily="18" charset="0"/>
                                  </a:rPr>
                                  <m:t>𝑏</m:t>
                                </m:r>
                              </m:sub>
                            </m:sSub>
                          </m:num>
                          <m:den>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rPr>
                                      <m:t>4</m:t>
                                    </m:r>
                                  </m:sup>
                                </m:sSup>
                              </m:e>
                              <m:sub>
                                <m:r>
                                  <a:rPr lang="fr-FR" b="0" i="1" smtClean="0">
                                    <a:latin typeface="Cambria Math" panose="02040503050406030204" pitchFamily="18" charset="0"/>
                                  </a:rPr>
                                  <m:t>𝑏</m:t>
                                </m:r>
                              </m:sub>
                            </m:sSub>
                          </m:den>
                        </m:f>
                        <m:r>
                          <a:rPr lang="fr-FR" i="1">
                            <a:latin typeface="Cambria Math" panose="02040503050406030204" pitchFamily="18" charset="0"/>
                          </a:rPr>
                          <m:t> −1</m:t>
                        </m:r>
                      </m:e>
                    </m:d>
                    <m:r>
                      <a:rPr lang="fr-FR" i="1">
                        <a:latin typeface="Cambria Math" panose="02040503050406030204" pitchFamily="18" charset="0"/>
                      </a:rPr>
                      <m:t> −</m:t>
                    </m:r>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𝑏</m:t>
                        </m:r>
                      </m:sub>
                    </m:sSub>
                    <m:r>
                      <a:rPr lang="fr-FR" i="1">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ea typeface="Cambria Math" panose="02040503050406030204" pitchFamily="18" charset="0"/>
                              </a:rPr>
                              <m:t>3</m:t>
                            </m:r>
                            <m:r>
                              <a:rPr lang="fr-FR" b="0" i="1" smtClean="0">
                                <a:latin typeface="Cambria Math" panose="02040503050406030204" pitchFamily="18" charset="0"/>
                                <a:ea typeface="Cambria Math" panose="02040503050406030204" pitchFamily="18" charset="0"/>
                              </a:rPr>
                              <m:t>𝑏</m:t>
                            </m:r>
                          </m:sub>
                        </m:sSub>
                      </m:num>
                      <m:den>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ea typeface="Cambria Math" panose="02040503050406030204" pitchFamily="18" charset="0"/>
                                  </a:rPr>
                                  <m:t>3</m:t>
                                </m:r>
                              </m:sup>
                            </m:sSup>
                          </m:e>
                          <m:sub>
                            <m:r>
                              <a:rPr lang="fr-FR" b="0" i="1" smtClean="0">
                                <a:latin typeface="Cambria Math" panose="02040503050406030204" pitchFamily="18" charset="0"/>
                                <a:ea typeface="Cambria Math" panose="02040503050406030204" pitchFamily="18" charset="0"/>
                              </a:rPr>
                              <m:t>𝑏</m:t>
                            </m:r>
                          </m:sub>
                        </m:sSub>
                      </m:den>
                    </m:f>
                    <m:r>
                      <a:rPr lang="fr-FR" b="0" i="1" smtClean="0">
                        <a:latin typeface="Cambria Math" panose="02040503050406030204" pitchFamily="18" charset="0"/>
                      </a:rPr>
                      <m:t> −          2.[</m:t>
                    </m:r>
                    <m:sSub>
                      <m:sSubPr>
                        <m:ctrlPr>
                          <a:rPr lang="fr-FR" b="0" i="1" smtClean="0">
                            <a:latin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rPr>
                          <m:t>𝑎</m:t>
                        </m:r>
                        <m:r>
                          <a:rPr lang="fr-FR" b="0" i="1" smtClean="0">
                            <a:latin typeface="Cambria Math" panose="02040503050406030204" pitchFamily="18" charset="0"/>
                          </a:rPr>
                          <m:t>, </m:t>
                        </m:r>
                        <m:r>
                          <a:rPr lang="fr-FR" b="0" i="1" smtClean="0">
                            <a:latin typeface="Cambria Math" panose="02040503050406030204" pitchFamily="18" charset="0"/>
                          </a:rPr>
                          <m:t>𝑏</m:t>
                        </m:r>
                      </m:sub>
                    </m:sSub>
                    <m:r>
                      <a:rPr lang="fr-FR" b="0" i="1" smtClean="0">
                        <a:latin typeface="Cambria Math" panose="02040503050406030204" pitchFamily="18" charset="0"/>
                      </a:rPr>
                      <m:t>+ </m:t>
                    </m:r>
                    <m:f>
                      <m:fPr>
                        <m:ctrlPr>
                          <a:rPr lang="fr-FR" b="0" i="1" smtClean="0">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𝑏</m:t>
                            </m:r>
                          </m:sub>
                        </m:sSub>
                      </m:num>
                      <m:den>
                        <m:r>
                          <a:rPr lang="fr-FR" b="0" i="1" smtClean="0">
                            <a:latin typeface="Cambria Math" panose="02040503050406030204" pitchFamily="18" charset="0"/>
                          </a:rPr>
                          <m:t>4</m:t>
                        </m:r>
                      </m:den>
                    </m:f>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ea typeface="Cambria Math" panose="02040503050406030204" pitchFamily="18" charset="0"/>
                                  </a:rPr>
                                  <m:t>2</m:t>
                                </m:r>
                                <m:r>
                                  <a:rPr lang="fr-FR" b="0" i="1" smtClean="0">
                                    <a:latin typeface="Cambria Math" panose="02040503050406030204" pitchFamily="18" charset="0"/>
                                    <a:ea typeface="Cambria Math" panose="02040503050406030204" pitchFamily="18" charset="0"/>
                                  </a:rPr>
                                  <m:t>𝑎</m:t>
                                </m:r>
                                <m:r>
                                  <a:rPr lang="fr-FR" b="0" i="1" smtClean="0">
                                    <a:latin typeface="Cambria Math" panose="02040503050406030204" pitchFamily="18" charset="0"/>
                                    <a:ea typeface="Cambria Math" panose="02040503050406030204" pitchFamily="18" charset="0"/>
                                  </a:rPr>
                                  <m:t>, 2</m:t>
                                </m:r>
                                <m:r>
                                  <a:rPr lang="fr-FR" b="0" i="1" smtClean="0">
                                    <a:latin typeface="Cambria Math" panose="02040503050406030204" pitchFamily="18" charset="0"/>
                                    <a:ea typeface="Cambria Math" panose="02040503050406030204" pitchFamily="18" charset="0"/>
                                  </a:rPr>
                                  <m:t>𝑏</m:t>
                                </m:r>
                              </m:sub>
                            </m:sSub>
                          </m:num>
                          <m:den>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b="0" i="1" smtClean="0">
                                        <a:latin typeface="Cambria Math" panose="02040503050406030204" pitchFamily="18" charset="0"/>
                                        <a:ea typeface="Cambria Math" panose="02040503050406030204" pitchFamily="18" charset="0"/>
                                      </a:rPr>
                                      <m:t>2</m:t>
                                    </m:r>
                                  </m:sup>
                                </m:sSup>
                              </m:e>
                              <m:sub>
                                <m:r>
                                  <a:rPr lang="fr-FR" b="0" i="1" smtClean="0">
                                    <a:latin typeface="Cambria Math" panose="02040503050406030204" pitchFamily="18" charset="0"/>
                                    <a:ea typeface="Cambria Math" panose="02040503050406030204" pitchFamily="18" charset="0"/>
                                  </a:rPr>
                                  <m:t>𝑎</m:t>
                                </m:r>
                              </m:sub>
                            </m:sSub>
                            <m:r>
                              <a:rPr lang="fr-FR" b="0" i="1" smtClean="0">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ea typeface="Cambria Math" panose="02040503050406030204" pitchFamily="18" charset="0"/>
                                      </a:rPr>
                                      <m:t>2</m:t>
                                    </m:r>
                                  </m:sup>
                                </m:sSup>
                              </m:e>
                              <m:sub>
                                <m:r>
                                  <a:rPr lang="fr-FR" b="0" i="1" smtClean="0">
                                    <a:latin typeface="Cambria Math" panose="02040503050406030204" pitchFamily="18" charset="0"/>
                                    <a:ea typeface="Cambria Math" panose="02040503050406030204" pitchFamily="18" charset="0"/>
                                  </a:rPr>
                                  <m:t>𝑏</m:t>
                                </m:r>
                              </m:sub>
                            </m:sSub>
                          </m:den>
                        </m:f>
                      </m:e>
                    </m:d>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2</m:t>
                        </m:r>
                      </m:den>
                    </m:f>
                    <m:r>
                      <a:rPr lang="fr-FR" b="0" i="1" smtClean="0">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i="1">
                            <a:latin typeface="Cambria Math" panose="02040503050406030204" pitchFamily="18" charset="0"/>
                          </a:rPr>
                          <m:t>𝑎</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𝑏</m:t>
                                </m:r>
                                <m:r>
                                  <a:rPr lang="fr-FR" i="1">
                                    <a:latin typeface="Cambria Math" panose="02040503050406030204" pitchFamily="18" charset="0"/>
                                    <a:ea typeface="Cambria Math" panose="02040503050406030204" pitchFamily="18" charset="0"/>
                                  </a:rPr>
                                  <m:t>, 2</m:t>
                                </m:r>
                                <m:r>
                                  <a:rPr lang="fr-FR" b="0" i="1" smtClean="0">
                                    <a:latin typeface="Cambria Math" panose="02040503050406030204" pitchFamily="18" charset="0"/>
                                    <a:ea typeface="Cambria Math" panose="02040503050406030204" pitchFamily="18" charset="0"/>
                                  </a:rPr>
                                  <m:t>𝑎</m:t>
                                </m:r>
                              </m:sub>
                            </m:sSub>
                          </m:num>
                          <m:den>
                            <m:sSub>
                              <m:sSubPr>
                                <m:ctrlPr>
                                  <a:rPr lang="fr-FR" i="1" smtClean="0">
                                    <a:latin typeface="Cambria Math" panose="02040503050406030204" pitchFamily="18" charset="0"/>
                                    <a:ea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𝜎</m:t>
                                </m:r>
                              </m:e>
                              <m:sub>
                                <m:r>
                                  <a:rPr lang="fr-FR" b="0" i="1" smtClean="0">
                                    <a:latin typeface="Cambria Math" panose="02040503050406030204" pitchFamily="18" charset="0"/>
                                    <a:ea typeface="Cambria Math" panose="02040503050406030204" pitchFamily="18" charset="0"/>
                                  </a:rPr>
                                  <m:t>𝑏</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ea typeface="Cambria Math" panose="02040503050406030204" pitchFamily="18" charset="0"/>
                                      </a:rPr>
                                      <m:t>2</m:t>
                                    </m:r>
                                  </m:sup>
                                </m:sSup>
                              </m:e>
                              <m:sub>
                                <m:r>
                                  <a:rPr lang="fr-FR" b="0" i="1" smtClean="0">
                                    <a:latin typeface="Cambria Math" panose="02040503050406030204" pitchFamily="18" charset="0"/>
                                    <a:ea typeface="Cambria Math" panose="02040503050406030204" pitchFamily="18" charset="0"/>
                                  </a:rPr>
                                  <m:t>𝑎</m:t>
                                </m:r>
                              </m:sub>
                            </m:sSub>
                          </m:den>
                        </m:f>
                      </m:e>
                    </m:d>
                    <m:r>
                      <a:rPr lang="fr-FR" i="1">
                        <a:latin typeface="Cambria Math" panose="02040503050406030204" pitchFamily="18" charset="0"/>
                        <a:ea typeface="Cambria Math" panose="02040503050406030204" pitchFamily="18" charset="0"/>
                      </a:rPr>
                      <m:t>− </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rPr>
                          <m:t>2</m:t>
                        </m:r>
                      </m:den>
                    </m:f>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𝑆𝑅</m:t>
                        </m:r>
                      </m:e>
                      <m:sub>
                        <m:r>
                          <a:rPr lang="fr-FR" b="0" i="1" smtClean="0">
                            <a:latin typeface="Cambria Math" panose="02040503050406030204" pitchFamily="18" charset="0"/>
                          </a:rPr>
                          <m:t>𝑏</m:t>
                        </m:r>
                      </m:sub>
                    </m:sSub>
                    <m:r>
                      <a:rPr lang="fr-FR" i="1">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𝑎</m:t>
                                </m:r>
                                <m:r>
                                  <a:rPr lang="fr-FR" i="1">
                                    <a:latin typeface="Cambria Math" panose="02040503050406030204" pitchFamily="18" charset="0"/>
                                    <a:ea typeface="Cambria Math" panose="02040503050406030204" pitchFamily="18" charset="0"/>
                                  </a:rPr>
                                  <m:t>, 2</m:t>
                                </m:r>
                                <m:r>
                                  <a:rPr lang="fr-FR" b="0" i="1" smtClean="0">
                                    <a:latin typeface="Cambria Math" panose="02040503050406030204" pitchFamily="18" charset="0"/>
                                    <a:ea typeface="Cambria Math" panose="02040503050406030204" pitchFamily="18" charset="0"/>
                                  </a:rPr>
                                  <m:t>𝑏</m:t>
                                </m:r>
                              </m:sub>
                            </m:sSub>
                          </m:num>
                          <m:den>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𝜎</m:t>
                                </m:r>
                              </m:e>
                              <m:sub>
                                <m:r>
                                  <a:rPr lang="fr-FR" b="0" i="1" smtClean="0">
                                    <a:latin typeface="Cambria Math" panose="02040503050406030204" pitchFamily="18" charset="0"/>
                                    <a:ea typeface="Cambria Math" panose="02040503050406030204" pitchFamily="18" charset="0"/>
                                  </a:rPr>
                                  <m:t>𝑎</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rPr>
                                </m:ctrlPr>
                              </m:sSubPr>
                              <m:e>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𝜎</m:t>
                                    </m:r>
                                  </m:e>
                                  <m:sup>
                                    <m:r>
                                      <a:rPr lang="fr-FR" i="1">
                                        <a:latin typeface="Cambria Math" panose="02040503050406030204" pitchFamily="18" charset="0"/>
                                        <a:ea typeface="Cambria Math" panose="02040503050406030204" pitchFamily="18" charset="0"/>
                                      </a:rPr>
                                      <m:t>2</m:t>
                                    </m:r>
                                  </m:sup>
                                </m:sSup>
                              </m:e>
                              <m:sub>
                                <m:r>
                                  <a:rPr lang="fr-FR" b="0" i="1" smtClean="0">
                                    <a:latin typeface="Cambria Math" panose="02040503050406030204" pitchFamily="18" charset="0"/>
                                    <a:ea typeface="Cambria Math" panose="02040503050406030204" pitchFamily="18" charset="0"/>
                                  </a:rPr>
                                  <m:t>𝑏𝑏</m:t>
                                </m:r>
                              </m:sub>
                            </m:sSub>
                          </m:den>
                        </m:f>
                      </m:e>
                    </m:d>
                    <m:r>
                      <a:rPr lang="fr-FR" b="0" i="1" smtClean="0">
                        <a:latin typeface="Cambria Math" panose="02040503050406030204" pitchFamily="18" charset="0"/>
                      </a:rPr>
                      <m:t>]</m:t>
                    </m:r>
                  </m:oMath>
                </a14:m>
                <a:endParaRPr lang="fr-FR" dirty="0"/>
              </a:p>
              <a:p>
                <a:pPr marL="228600" lvl="1" indent="0">
                  <a:buNone/>
                </a:pPr>
                <a:r>
                  <a:rPr lang="fr-FR" dirty="0"/>
                  <a:t>La statistique du test est, naturellement : </a:t>
                </a:r>
                <a14:m>
                  <m:oMath xmlns:m="http://schemas.openxmlformats.org/officeDocument/2006/math">
                    <m:f>
                      <m:fPr>
                        <m:ctrlPr>
                          <a:rPr lang="fr-FR" i="1" smtClean="0">
                            <a:latin typeface="Cambria Math" panose="02040503050406030204" pitchFamily="18" charset="0"/>
                          </a:rPr>
                        </m:ctrlPr>
                      </m:fPr>
                      <m:num>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i="1">
                                    <a:latin typeface="Cambria Math" panose="02040503050406030204" pitchFamily="18" charset="0"/>
                                  </a:rPr>
                                  <m:t>𝑆𝑅</m:t>
                                </m:r>
                              </m:e>
                            </m:acc>
                          </m:e>
                          <m:sub>
                            <m:r>
                              <a:rPr lang="fr-FR" i="1">
                                <a:latin typeface="Cambria Math" panose="02040503050406030204" pitchFamily="18" charset="0"/>
                              </a:rPr>
                              <m:t>𝑑𝑖𝑓𝑓</m:t>
                            </m:r>
                          </m:sub>
                        </m:sSub>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𝑆𝑅</m:t>
                            </m:r>
                          </m:e>
                          <m:sub>
                            <m:r>
                              <a:rPr lang="fr-FR" b="0" i="1" smtClean="0">
                                <a:latin typeface="Cambria Math" panose="02040503050406030204" pitchFamily="18" charset="0"/>
                              </a:rPr>
                              <m:t>𝑑𝑖𝑓𝑓</m:t>
                            </m:r>
                          </m:sub>
                        </m:sSub>
                      </m:num>
                      <m:den>
                        <m:sSub>
                          <m:sSubPr>
                            <m:ctrlPr>
                              <a:rPr lang="fr-FR" i="1">
                                <a:latin typeface="Cambria Math" panose="02040503050406030204" pitchFamily="18" charset="0"/>
                              </a:rPr>
                            </m:ctrlPr>
                          </m:sSubPr>
                          <m:e>
                            <m:r>
                              <a:rPr lang="fr-FR" i="1">
                                <a:latin typeface="Cambria Math" panose="02040503050406030204" pitchFamily="18" charset="0"/>
                              </a:rPr>
                              <m:t>𝑉𝐴𝑅</m:t>
                            </m:r>
                          </m:e>
                          <m:sub>
                            <m:r>
                              <a:rPr lang="fr-FR" i="1">
                                <a:latin typeface="Cambria Math" panose="02040503050406030204" pitchFamily="18" charset="0"/>
                              </a:rPr>
                              <m:t>𝑑𝑖𝑓𝑓</m:t>
                            </m:r>
                          </m:sub>
                        </m:sSub>
                      </m:den>
                    </m:f>
                    <m:r>
                      <a:rPr lang="fr-FR" i="1">
                        <a:latin typeface="Cambria Math" panose="02040503050406030204" pitchFamily="18" charset="0"/>
                      </a:rPr>
                      <m:t>~</m:t>
                    </m:r>
                    <m:r>
                      <a:rPr lang="fr-FR" i="1">
                        <a:latin typeface="Cambria Math" panose="02040503050406030204" pitchFamily="18" charset="0"/>
                      </a:rPr>
                      <m:t>𝑁</m:t>
                    </m:r>
                    <m:r>
                      <a:rPr lang="fr-FR" b="0" i="1" smtClean="0">
                        <a:latin typeface="Cambria Math" panose="02040503050406030204" pitchFamily="18" charset="0"/>
                      </a:rPr>
                      <m:t>(0, 1)</m:t>
                    </m:r>
                  </m:oMath>
                </a14:m>
                <a:endParaRPr lang="fr-FR" dirty="0"/>
              </a:p>
              <a:p>
                <a:endParaRPr lang="fr-FR" dirty="0"/>
              </a:p>
              <a:p>
                <a:endParaRPr lang="fr-FR" dirty="0"/>
              </a:p>
              <a:p>
                <a:endParaRPr lang="fr-FR" dirty="0"/>
              </a:p>
            </p:txBody>
          </p:sp>
        </mc:Choice>
        <mc:Fallback xmlns="">
          <p:sp>
            <p:nvSpPr>
              <p:cNvPr id="3" name="Content Placeholder 2">
                <a:extLst>
                  <a:ext uri="{FF2B5EF4-FFF2-40B4-BE49-F238E27FC236}">
                    <a16:creationId xmlns:a16="http://schemas.microsoft.com/office/drawing/2014/main" id="{6F9A7226-2CE4-9E4D-806B-99D699EE0DC5}"/>
                  </a:ext>
                </a:extLst>
              </p:cNvPr>
              <p:cNvSpPr>
                <a:spLocks noGrp="1" noRot="1" noChangeAspect="1" noMove="1" noResize="1" noEditPoints="1" noAdjustHandles="1" noChangeArrowheads="1" noChangeShapeType="1" noTextEdit="1"/>
              </p:cNvSpPr>
              <p:nvPr>
                <p:ph idx="1"/>
              </p:nvPr>
            </p:nvSpPr>
            <p:spPr>
              <a:xfrm>
                <a:off x="2231136" y="2020711"/>
                <a:ext cx="7729728" cy="4459111"/>
              </a:xfrm>
              <a:blipFill>
                <a:blip r:embed="rId2"/>
                <a:stretch>
                  <a:fillRect l="-493" t="-18466"/>
                </a:stretch>
              </a:blipFill>
            </p:spPr>
            <p:txBody>
              <a:bodyPr/>
              <a:lstStyle/>
              <a:p>
                <a:r>
                  <a:rPr lang="fr-FR">
                    <a:noFill/>
                  </a:rPr>
                  <a:t> </a:t>
                </a:r>
              </a:p>
            </p:txBody>
          </p:sp>
        </mc:Fallback>
      </mc:AlternateContent>
    </p:spTree>
    <p:extLst>
      <p:ext uri="{BB962C8B-B14F-4D97-AF65-F5344CB8AC3E}">
        <p14:creationId xmlns:p14="http://schemas.microsoft.com/office/powerpoint/2010/main" val="121189575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3060</TotalTime>
  <Words>2434</Words>
  <Application>Microsoft Macintosh PowerPoint</Application>
  <PresentationFormat>Widescreen</PresentationFormat>
  <Paragraphs>152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 Math</vt:lpstr>
      <vt:lpstr>Gill Sans MT</vt:lpstr>
      <vt:lpstr>Lucida Grande</vt:lpstr>
      <vt:lpstr>Wingdings</vt:lpstr>
      <vt:lpstr>Parcel</vt:lpstr>
      <vt:lpstr>Projet outils quantitatifs pour la gestion active   Comparing sharpe ratios: So Where are the p-values ? J.D. OPDYKE (2007)</vt:lpstr>
      <vt:lpstr>1) Introduction</vt:lpstr>
      <vt:lpstr>1) Le ratio de sharpe</vt:lpstr>
      <vt:lpstr>II) La distribution statistique du ratio de sharpe</vt:lpstr>
      <vt:lpstr>a) De l’hypothèse de rendement niid à une distribution générale</vt:lpstr>
      <vt:lpstr>PowerPoint Presentation</vt:lpstr>
      <vt:lpstr>B) Bias d’echantillonage</vt:lpstr>
      <vt:lpstr>PowerPoint Presentation</vt:lpstr>
      <vt:lpstr>III) La distribution statistique BI-VARIEE du ratio de sharpe</vt:lpstr>
      <vt:lpstr>PowerPoint Presentation</vt:lpstr>
      <vt:lpstr>IV) sIMULATIONS : Puissance et taille du test</vt:lpstr>
      <vt:lpstr>PowerPoint Presentation</vt:lpstr>
      <vt:lpstr>PowerPoint Presentation</vt:lpstr>
      <vt:lpstr>A) Statistique univariée</vt:lpstr>
      <vt:lpstr>PowerPoint Presentation</vt:lpstr>
      <vt:lpstr>PowerPoint Presentation</vt:lpstr>
      <vt:lpstr>b) Statistique bivariée</vt:lpstr>
      <vt:lpstr>PowerPoint Presentation</vt:lpstr>
      <vt:lpstr>PowerPoint Presentation</vt:lpstr>
      <vt:lpstr>v) tests et Comparaisons de fonds d’investissements</vt:lpstr>
      <vt:lpstr>PowerPoint Presentation</vt:lpstr>
      <vt:lpstr>PowerPoint Presentation</vt:lpstr>
      <vt:lpstr>PowerPoint Presentation</vt:lpstr>
      <vt:lpstr>Implémentation dans des stratégies d’allocation </vt:lpstr>
      <vt:lpstr>A) pair-trading</vt:lpstr>
      <vt:lpstr>b) Allocation optimale</vt:lpstr>
      <vt:lpstr>Conclusion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outils quantitatifs pour la gestion active  Comparing sharpe ratios: So Where are the p-values ?</dc:title>
  <dc:creator>virgile amato</dc:creator>
  <cp:lastModifiedBy>virgile amato</cp:lastModifiedBy>
  <cp:revision>134</cp:revision>
  <dcterms:created xsi:type="dcterms:W3CDTF">2018-06-04T22:13:37Z</dcterms:created>
  <dcterms:modified xsi:type="dcterms:W3CDTF">2018-06-11T17:16:51Z</dcterms:modified>
</cp:coreProperties>
</file>